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189" r:id="rId5"/>
  </p:sldMasterIdLst>
  <p:notesMasterIdLst>
    <p:notesMasterId r:id="rId28"/>
  </p:notesMasterIdLst>
  <p:sldIdLst>
    <p:sldId id="316" r:id="rId6"/>
    <p:sldId id="270" r:id="rId7"/>
    <p:sldId id="304" r:id="rId8"/>
    <p:sldId id="298" r:id="rId9"/>
    <p:sldId id="271" r:id="rId10"/>
    <p:sldId id="272" r:id="rId11"/>
    <p:sldId id="273" r:id="rId12"/>
    <p:sldId id="302" r:id="rId13"/>
    <p:sldId id="259" r:id="rId14"/>
    <p:sldId id="319" r:id="rId15"/>
    <p:sldId id="288" r:id="rId16"/>
    <p:sldId id="311" r:id="rId17"/>
    <p:sldId id="307" r:id="rId18"/>
    <p:sldId id="315" r:id="rId19"/>
    <p:sldId id="308" r:id="rId20"/>
    <p:sldId id="310" r:id="rId21"/>
    <p:sldId id="309" r:id="rId22"/>
    <p:sldId id="262" r:id="rId23"/>
    <p:sldId id="320" r:id="rId24"/>
    <p:sldId id="321" r:id="rId25"/>
    <p:sldId id="317" r:id="rId26"/>
    <p:sldId id="269"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errill" initials="JM" lastIdx="2" clrIdx="0">
    <p:extLst>
      <p:ext uri="{19B8F6BF-5375-455C-9EA6-DF929625EA0E}">
        <p15:presenceInfo xmlns:p15="http://schemas.microsoft.com/office/powerpoint/2012/main" userId="S-1-5-21-220628805-4202683028-1272740587-6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C5C000"/>
    <a:srgbClr val="CCCC00"/>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snapToGrid="0">
      <p:cViewPr varScale="1">
        <p:scale>
          <a:sx n="64" d="100"/>
          <a:sy n="64" d="100"/>
        </p:scale>
        <p:origin x="84"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24BC1-7970-4355-A108-9CD4BBE706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9135B6-1E1C-45EF-9820-6CDF5CA549EA}">
      <dgm:prSet/>
      <dgm:spPr/>
      <dgm:t>
        <a:bodyPr/>
        <a:lstStyle/>
        <a:p>
          <a:pPr>
            <a:lnSpc>
              <a:spcPct val="100000"/>
            </a:lnSpc>
          </a:pPr>
          <a:r>
            <a:rPr lang="en-US" b="0"/>
            <a:t>$6.3 MILLION Increase in total revenue FY2022 over FY2021: $20 million vs $13.7 million</a:t>
          </a:r>
        </a:p>
      </dgm:t>
    </dgm:pt>
    <dgm:pt modelId="{5E62EB66-C3D0-402D-90E7-0554364092B8}" type="parTrans" cxnId="{F9788935-4F72-4270-BD7E-625B9ACC7DAF}">
      <dgm:prSet/>
      <dgm:spPr/>
      <dgm:t>
        <a:bodyPr/>
        <a:lstStyle/>
        <a:p>
          <a:endParaRPr lang="en-US"/>
        </a:p>
      </dgm:t>
    </dgm:pt>
    <dgm:pt modelId="{D11E8784-B7A6-4886-8837-86FB871ECA7D}" type="sibTrans" cxnId="{F9788935-4F72-4270-BD7E-625B9ACC7DAF}">
      <dgm:prSet phldrT="01" phldr="0"/>
      <dgm:spPr/>
      <dgm:t>
        <a:bodyPr/>
        <a:lstStyle/>
        <a:p>
          <a:endParaRPr lang="en-US"/>
        </a:p>
      </dgm:t>
    </dgm:pt>
    <dgm:pt modelId="{A7EC50D7-1170-4E05-9195-90E8983E0533}">
      <dgm:prSet/>
      <dgm:spPr/>
      <dgm:t>
        <a:bodyPr/>
        <a:lstStyle/>
        <a:p>
          <a:pPr>
            <a:lnSpc>
              <a:spcPct val="100000"/>
            </a:lnSpc>
          </a:pPr>
          <a:r>
            <a:rPr lang="en-US" b="0"/>
            <a:t>46.3%  REVENUE INCREASE fy2022 OVER fy2021 with SGA as a percentage of revenues falling nearly 10% from 53.3% ($7,313,000) in 2021 to 43.5% ($8,730,700) in 2022</a:t>
          </a:r>
        </a:p>
        <a:p>
          <a:pPr>
            <a:lnSpc>
              <a:spcPct val="100000"/>
            </a:lnSpc>
          </a:pPr>
          <a:r>
            <a:rPr lang="en-US" b="1"/>
            <a:t>    </a:t>
          </a:r>
        </a:p>
      </dgm:t>
    </dgm:pt>
    <dgm:pt modelId="{6B6F140B-0499-45B3-A8A0-D6D9FD28D820}" type="parTrans" cxnId="{6E8C5F09-4C2B-4570-BAB9-7444733A11AF}">
      <dgm:prSet/>
      <dgm:spPr/>
      <dgm:t>
        <a:bodyPr/>
        <a:lstStyle/>
        <a:p>
          <a:endParaRPr lang="en-US"/>
        </a:p>
      </dgm:t>
    </dgm:pt>
    <dgm:pt modelId="{8CA67C18-74C1-4015-A554-BBAB206FC6BC}" type="sibTrans" cxnId="{6E8C5F09-4C2B-4570-BAB9-7444733A11AF}">
      <dgm:prSet phldrT="02" phldr="0"/>
      <dgm:spPr/>
      <dgm:t>
        <a:bodyPr/>
        <a:lstStyle/>
        <a:p>
          <a:endParaRPr lang="en-US"/>
        </a:p>
      </dgm:t>
    </dgm:pt>
    <dgm:pt modelId="{C531A979-FBFE-436F-A828-9AC4BA30C41A}">
      <dgm:prSet/>
      <dgm:spPr/>
      <dgm:t>
        <a:bodyPr/>
        <a:lstStyle/>
        <a:p>
          <a:pPr>
            <a:lnSpc>
              <a:spcPct val="100000"/>
            </a:lnSpc>
          </a:pPr>
          <a:r>
            <a:rPr lang="en-US" b="0"/>
            <a:t>CONSOLIDATED BALANCE SHEET AS OF 12/31/2022: $5,571,100 WORKING CAPITAL</a:t>
          </a:r>
        </a:p>
      </dgm:t>
    </dgm:pt>
    <dgm:pt modelId="{FA04EB65-5749-40BD-B159-4AF06D5431F1}" type="parTrans" cxnId="{B5536BA2-89D6-490E-9E54-1C59ADD660F8}">
      <dgm:prSet/>
      <dgm:spPr/>
      <dgm:t>
        <a:bodyPr/>
        <a:lstStyle/>
        <a:p>
          <a:endParaRPr lang="en-US"/>
        </a:p>
      </dgm:t>
    </dgm:pt>
    <dgm:pt modelId="{778DFAD3-E630-4EE8-B553-EC5B64F3E8C1}" type="sibTrans" cxnId="{B5536BA2-89D6-490E-9E54-1C59ADD660F8}">
      <dgm:prSet phldrT="03" phldr="0"/>
      <dgm:spPr/>
      <dgm:t>
        <a:bodyPr/>
        <a:lstStyle/>
        <a:p>
          <a:endParaRPr lang="en-US"/>
        </a:p>
      </dgm:t>
    </dgm:pt>
    <dgm:pt modelId="{5B2CA3FE-8018-4202-8158-F0CE815E2EE7}">
      <dgm:prSet/>
      <dgm:spPr/>
      <dgm:t>
        <a:bodyPr/>
        <a:lstStyle/>
        <a:p>
          <a:pPr>
            <a:lnSpc>
              <a:spcPct val="100000"/>
            </a:lnSpc>
          </a:pPr>
          <a:r>
            <a:rPr lang="en-US" b="0"/>
            <a:t>Manufacturing and marketing an encapsulated solid chemical for the oil &amp; gas industry with ENKaps inc</a:t>
          </a:r>
        </a:p>
      </dgm:t>
    </dgm:pt>
    <dgm:pt modelId="{BEE66671-BE71-419D-BE85-9CE75EBDED8B}" type="parTrans" cxnId="{AE6E9F57-B372-4A2D-95AD-151A3A799BF6}">
      <dgm:prSet/>
      <dgm:spPr/>
      <dgm:t>
        <a:bodyPr/>
        <a:lstStyle/>
        <a:p>
          <a:endParaRPr lang="en-US"/>
        </a:p>
      </dgm:t>
    </dgm:pt>
    <dgm:pt modelId="{D1FA996C-7DDB-47F4-A166-436F28EA5CB1}" type="sibTrans" cxnId="{AE6E9F57-B372-4A2D-95AD-151A3A799BF6}">
      <dgm:prSet phldrT="04" phldr="0"/>
      <dgm:spPr/>
      <dgm:t>
        <a:bodyPr/>
        <a:lstStyle/>
        <a:p>
          <a:endParaRPr lang="en-US" dirty="0"/>
        </a:p>
      </dgm:t>
    </dgm:pt>
    <dgm:pt modelId="{845851EF-AC51-496B-BBCE-2DC36EA4B38A}" type="pres">
      <dgm:prSet presAssocID="{B4124BC1-7970-4355-A108-9CD4BBE706D2}" presName="root" presStyleCnt="0">
        <dgm:presLayoutVars>
          <dgm:dir/>
          <dgm:resizeHandles val="exact"/>
        </dgm:presLayoutVars>
      </dgm:prSet>
      <dgm:spPr/>
    </dgm:pt>
    <dgm:pt modelId="{1A93BDAB-D5BE-41B6-96B8-B091D504C861}" type="pres">
      <dgm:prSet presAssocID="{C89135B6-1E1C-45EF-9820-6CDF5CA549EA}" presName="compNode" presStyleCnt="0"/>
      <dgm:spPr/>
    </dgm:pt>
    <dgm:pt modelId="{FB907273-E87E-4322-88EC-4763C895C88A}" type="pres">
      <dgm:prSet presAssocID="{C89135B6-1E1C-45EF-9820-6CDF5CA549EA}" presName="bgRect" presStyleLbl="bgShp" presStyleIdx="0" presStyleCnt="4"/>
      <dgm:spPr/>
    </dgm:pt>
    <dgm:pt modelId="{4A9E1885-4E95-4B6B-A145-CDFE135AA7B3}" type="pres">
      <dgm:prSet presAssocID="{C89135B6-1E1C-45EF-9820-6CDF5CA549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56645C4-D7ED-4DBD-B1D8-6A17A8F85A0B}" type="pres">
      <dgm:prSet presAssocID="{C89135B6-1E1C-45EF-9820-6CDF5CA549EA}" presName="spaceRect" presStyleCnt="0"/>
      <dgm:spPr/>
    </dgm:pt>
    <dgm:pt modelId="{C0B3DC02-A7FB-4F8A-A0DC-BAD1FAB70090}" type="pres">
      <dgm:prSet presAssocID="{C89135B6-1E1C-45EF-9820-6CDF5CA549EA}" presName="parTx" presStyleLbl="revTx" presStyleIdx="0" presStyleCnt="4">
        <dgm:presLayoutVars>
          <dgm:chMax val="0"/>
          <dgm:chPref val="0"/>
        </dgm:presLayoutVars>
      </dgm:prSet>
      <dgm:spPr/>
    </dgm:pt>
    <dgm:pt modelId="{69D85D63-6F39-4F65-94E4-612E5C7BB6E2}" type="pres">
      <dgm:prSet presAssocID="{D11E8784-B7A6-4886-8837-86FB871ECA7D}" presName="sibTrans" presStyleCnt="0"/>
      <dgm:spPr/>
    </dgm:pt>
    <dgm:pt modelId="{324CE1E4-FF4A-4A4B-8B03-3718EAFB4FC3}" type="pres">
      <dgm:prSet presAssocID="{A7EC50D7-1170-4E05-9195-90E8983E0533}" presName="compNode" presStyleCnt="0"/>
      <dgm:spPr/>
    </dgm:pt>
    <dgm:pt modelId="{6EE5BF39-67B0-4CE5-AAED-7CD221EE8067}" type="pres">
      <dgm:prSet presAssocID="{A7EC50D7-1170-4E05-9195-90E8983E0533}" presName="bgRect" presStyleLbl="bgShp" presStyleIdx="1" presStyleCnt="4"/>
      <dgm:spPr/>
    </dgm:pt>
    <dgm:pt modelId="{ECA8E15A-BDA6-4DFA-A2FE-2E5F2CC0804A}" type="pres">
      <dgm:prSet presAssocID="{A7EC50D7-1170-4E05-9195-90E8983E05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B329DF3-1BAD-4B1A-BAE4-EA073E802A03}" type="pres">
      <dgm:prSet presAssocID="{A7EC50D7-1170-4E05-9195-90E8983E0533}" presName="spaceRect" presStyleCnt="0"/>
      <dgm:spPr/>
    </dgm:pt>
    <dgm:pt modelId="{665D31AE-333F-42AB-ABDD-D0B36630802E}" type="pres">
      <dgm:prSet presAssocID="{A7EC50D7-1170-4E05-9195-90E8983E0533}" presName="parTx" presStyleLbl="revTx" presStyleIdx="1" presStyleCnt="4">
        <dgm:presLayoutVars>
          <dgm:chMax val="0"/>
          <dgm:chPref val="0"/>
        </dgm:presLayoutVars>
      </dgm:prSet>
      <dgm:spPr/>
    </dgm:pt>
    <dgm:pt modelId="{48BA9C53-6DD9-4838-B27C-FDC5F2BB45C2}" type="pres">
      <dgm:prSet presAssocID="{8CA67C18-74C1-4015-A554-BBAB206FC6BC}" presName="sibTrans" presStyleCnt="0"/>
      <dgm:spPr/>
    </dgm:pt>
    <dgm:pt modelId="{69123818-7214-4C77-85FC-E13F2CB7092C}" type="pres">
      <dgm:prSet presAssocID="{C531A979-FBFE-436F-A828-9AC4BA30C41A}" presName="compNode" presStyleCnt="0"/>
      <dgm:spPr/>
    </dgm:pt>
    <dgm:pt modelId="{D16EE1B3-4F2C-4A6D-9881-0178C707265B}" type="pres">
      <dgm:prSet presAssocID="{C531A979-FBFE-436F-A828-9AC4BA30C41A}" presName="bgRect" presStyleLbl="bgShp" presStyleIdx="2" presStyleCnt="4"/>
      <dgm:spPr/>
    </dgm:pt>
    <dgm:pt modelId="{0BC61D64-DCF5-456B-A4C6-EA35709E85A1}" type="pres">
      <dgm:prSet presAssocID="{C531A979-FBFE-436F-A828-9AC4BA30C4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A215B39D-1042-42AC-B401-AE57977531A0}" type="pres">
      <dgm:prSet presAssocID="{C531A979-FBFE-436F-A828-9AC4BA30C41A}" presName="spaceRect" presStyleCnt="0"/>
      <dgm:spPr/>
    </dgm:pt>
    <dgm:pt modelId="{E29DE6D7-50B4-408F-ADA0-0788FFF1FB54}" type="pres">
      <dgm:prSet presAssocID="{C531A979-FBFE-436F-A828-9AC4BA30C41A}" presName="parTx" presStyleLbl="revTx" presStyleIdx="2" presStyleCnt="4">
        <dgm:presLayoutVars>
          <dgm:chMax val="0"/>
          <dgm:chPref val="0"/>
        </dgm:presLayoutVars>
      </dgm:prSet>
      <dgm:spPr/>
    </dgm:pt>
    <dgm:pt modelId="{DB8A0B5B-5C07-4ACE-B5BC-213C40A8DBE7}" type="pres">
      <dgm:prSet presAssocID="{778DFAD3-E630-4EE8-B553-EC5B64F3E8C1}" presName="sibTrans" presStyleCnt="0"/>
      <dgm:spPr/>
    </dgm:pt>
    <dgm:pt modelId="{11ED55D1-C846-4E41-B30F-2F9B5AAACBE1}" type="pres">
      <dgm:prSet presAssocID="{5B2CA3FE-8018-4202-8158-F0CE815E2EE7}" presName="compNode" presStyleCnt="0"/>
      <dgm:spPr/>
    </dgm:pt>
    <dgm:pt modelId="{419DD84F-8D4B-400D-BA74-533636F6301C}" type="pres">
      <dgm:prSet presAssocID="{5B2CA3FE-8018-4202-8158-F0CE815E2EE7}" presName="bgRect" presStyleLbl="bgShp" presStyleIdx="3" presStyleCnt="4"/>
      <dgm:spPr/>
    </dgm:pt>
    <dgm:pt modelId="{0778DA1D-070B-44E0-B0C9-440A4C3AAA0F}" type="pres">
      <dgm:prSet presAssocID="{5B2CA3FE-8018-4202-8158-F0CE815E2E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1104704E-2BB6-447F-BCB2-450704AD2963}" type="pres">
      <dgm:prSet presAssocID="{5B2CA3FE-8018-4202-8158-F0CE815E2EE7}" presName="spaceRect" presStyleCnt="0"/>
      <dgm:spPr/>
    </dgm:pt>
    <dgm:pt modelId="{5F3FF690-4B5C-4F0F-96D3-BEC65C33D8B6}" type="pres">
      <dgm:prSet presAssocID="{5B2CA3FE-8018-4202-8158-F0CE815E2EE7}" presName="parTx" presStyleLbl="revTx" presStyleIdx="3" presStyleCnt="4">
        <dgm:presLayoutVars>
          <dgm:chMax val="0"/>
          <dgm:chPref val="0"/>
        </dgm:presLayoutVars>
      </dgm:prSet>
      <dgm:spPr/>
    </dgm:pt>
  </dgm:ptLst>
  <dgm:cxnLst>
    <dgm:cxn modelId="{6E8C5F09-4C2B-4570-BAB9-7444733A11AF}" srcId="{B4124BC1-7970-4355-A108-9CD4BBE706D2}" destId="{A7EC50D7-1170-4E05-9195-90E8983E0533}" srcOrd="1" destOrd="0" parTransId="{6B6F140B-0499-45B3-A8A0-D6D9FD28D820}" sibTransId="{8CA67C18-74C1-4015-A554-BBAB206FC6BC}"/>
    <dgm:cxn modelId="{10F6C611-4243-4205-A94F-9329BE268FA5}" type="presOf" srcId="{C531A979-FBFE-436F-A828-9AC4BA30C41A}" destId="{E29DE6D7-50B4-408F-ADA0-0788FFF1FB54}" srcOrd="0" destOrd="0" presId="urn:microsoft.com/office/officeart/2018/2/layout/IconVerticalSolidList"/>
    <dgm:cxn modelId="{F9788935-4F72-4270-BD7E-625B9ACC7DAF}" srcId="{B4124BC1-7970-4355-A108-9CD4BBE706D2}" destId="{C89135B6-1E1C-45EF-9820-6CDF5CA549EA}" srcOrd="0" destOrd="0" parTransId="{5E62EB66-C3D0-402D-90E7-0554364092B8}" sibTransId="{D11E8784-B7A6-4886-8837-86FB871ECA7D}"/>
    <dgm:cxn modelId="{310B1A5E-46CF-45E3-8E1D-6642D368789C}" type="presOf" srcId="{A7EC50D7-1170-4E05-9195-90E8983E0533}" destId="{665D31AE-333F-42AB-ABDD-D0B36630802E}" srcOrd="0" destOrd="0" presId="urn:microsoft.com/office/officeart/2018/2/layout/IconVerticalSolidList"/>
    <dgm:cxn modelId="{40039F6E-2CA2-4B2C-98BA-930D412FA04B}" type="presOf" srcId="{B4124BC1-7970-4355-A108-9CD4BBE706D2}" destId="{845851EF-AC51-496B-BBCE-2DC36EA4B38A}" srcOrd="0" destOrd="0" presId="urn:microsoft.com/office/officeart/2018/2/layout/IconVerticalSolidList"/>
    <dgm:cxn modelId="{AE6E9F57-B372-4A2D-95AD-151A3A799BF6}" srcId="{B4124BC1-7970-4355-A108-9CD4BBE706D2}" destId="{5B2CA3FE-8018-4202-8158-F0CE815E2EE7}" srcOrd="3" destOrd="0" parTransId="{BEE66671-BE71-419D-BE85-9CE75EBDED8B}" sibTransId="{D1FA996C-7DDB-47F4-A166-436F28EA5CB1}"/>
    <dgm:cxn modelId="{B5536BA2-89D6-490E-9E54-1C59ADD660F8}" srcId="{B4124BC1-7970-4355-A108-9CD4BBE706D2}" destId="{C531A979-FBFE-436F-A828-9AC4BA30C41A}" srcOrd="2" destOrd="0" parTransId="{FA04EB65-5749-40BD-B159-4AF06D5431F1}" sibTransId="{778DFAD3-E630-4EE8-B553-EC5B64F3E8C1}"/>
    <dgm:cxn modelId="{C294B6B0-8998-45BA-913C-AB89F68A6CEF}" type="presOf" srcId="{5B2CA3FE-8018-4202-8158-F0CE815E2EE7}" destId="{5F3FF690-4B5C-4F0F-96D3-BEC65C33D8B6}" srcOrd="0" destOrd="0" presId="urn:microsoft.com/office/officeart/2018/2/layout/IconVerticalSolidList"/>
    <dgm:cxn modelId="{CC333DFF-F286-4042-9D32-B207597A1DCC}" type="presOf" srcId="{C89135B6-1E1C-45EF-9820-6CDF5CA549EA}" destId="{C0B3DC02-A7FB-4F8A-A0DC-BAD1FAB70090}" srcOrd="0" destOrd="0" presId="urn:microsoft.com/office/officeart/2018/2/layout/IconVerticalSolidList"/>
    <dgm:cxn modelId="{E0F42022-1F09-497D-A2D3-5BFDF1A2BC81}" type="presParOf" srcId="{845851EF-AC51-496B-BBCE-2DC36EA4B38A}" destId="{1A93BDAB-D5BE-41B6-96B8-B091D504C861}" srcOrd="0" destOrd="0" presId="urn:microsoft.com/office/officeart/2018/2/layout/IconVerticalSolidList"/>
    <dgm:cxn modelId="{5E9503E9-5241-4AB5-9CA8-32CF3A678390}" type="presParOf" srcId="{1A93BDAB-D5BE-41B6-96B8-B091D504C861}" destId="{FB907273-E87E-4322-88EC-4763C895C88A}" srcOrd="0" destOrd="0" presId="urn:microsoft.com/office/officeart/2018/2/layout/IconVerticalSolidList"/>
    <dgm:cxn modelId="{5CF1D65A-2A93-47C8-83E1-B6174B607594}" type="presParOf" srcId="{1A93BDAB-D5BE-41B6-96B8-B091D504C861}" destId="{4A9E1885-4E95-4B6B-A145-CDFE135AA7B3}" srcOrd="1" destOrd="0" presId="urn:microsoft.com/office/officeart/2018/2/layout/IconVerticalSolidList"/>
    <dgm:cxn modelId="{F55800B3-0BB6-4552-BA08-26AA8ED5BA23}" type="presParOf" srcId="{1A93BDAB-D5BE-41B6-96B8-B091D504C861}" destId="{856645C4-D7ED-4DBD-B1D8-6A17A8F85A0B}" srcOrd="2" destOrd="0" presId="urn:microsoft.com/office/officeart/2018/2/layout/IconVerticalSolidList"/>
    <dgm:cxn modelId="{B1108E66-0880-4A33-9C7B-4D989EC8C6B5}" type="presParOf" srcId="{1A93BDAB-D5BE-41B6-96B8-B091D504C861}" destId="{C0B3DC02-A7FB-4F8A-A0DC-BAD1FAB70090}" srcOrd="3" destOrd="0" presId="urn:microsoft.com/office/officeart/2018/2/layout/IconVerticalSolidList"/>
    <dgm:cxn modelId="{3DAFF783-7E3F-4C9F-A049-1490DE633DD6}" type="presParOf" srcId="{845851EF-AC51-496B-BBCE-2DC36EA4B38A}" destId="{69D85D63-6F39-4F65-94E4-612E5C7BB6E2}" srcOrd="1" destOrd="0" presId="urn:microsoft.com/office/officeart/2018/2/layout/IconVerticalSolidList"/>
    <dgm:cxn modelId="{E3359DCA-606F-4E2F-A3D2-BBFB65F04FC5}" type="presParOf" srcId="{845851EF-AC51-496B-BBCE-2DC36EA4B38A}" destId="{324CE1E4-FF4A-4A4B-8B03-3718EAFB4FC3}" srcOrd="2" destOrd="0" presId="urn:microsoft.com/office/officeart/2018/2/layout/IconVerticalSolidList"/>
    <dgm:cxn modelId="{DEAE647B-11D1-43A1-B5F7-5998C9EB6A4D}" type="presParOf" srcId="{324CE1E4-FF4A-4A4B-8B03-3718EAFB4FC3}" destId="{6EE5BF39-67B0-4CE5-AAED-7CD221EE8067}" srcOrd="0" destOrd="0" presId="urn:microsoft.com/office/officeart/2018/2/layout/IconVerticalSolidList"/>
    <dgm:cxn modelId="{17E3D44F-05A4-4843-A1BB-F506C2BD5314}" type="presParOf" srcId="{324CE1E4-FF4A-4A4B-8B03-3718EAFB4FC3}" destId="{ECA8E15A-BDA6-4DFA-A2FE-2E5F2CC0804A}" srcOrd="1" destOrd="0" presId="urn:microsoft.com/office/officeart/2018/2/layout/IconVerticalSolidList"/>
    <dgm:cxn modelId="{1CD3C0B0-78AA-4B59-9D6A-2EC0DE8DCC2C}" type="presParOf" srcId="{324CE1E4-FF4A-4A4B-8B03-3718EAFB4FC3}" destId="{AB329DF3-1BAD-4B1A-BAE4-EA073E802A03}" srcOrd="2" destOrd="0" presId="urn:microsoft.com/office/officeart/2018/2/layout/IconVerticalSolidList"/>
    <dgm:cxn modelId="{AFF3DA09-9F8E-48D7-BE0C-CD2738B7DCAA}" type="presParOf" srcId="{324CE1E4-FF4A-4A4B-8B03-3718EAFB4FC3}" destId="{665D31AE-333F-42AB-ABDD-D0B36630802E}" srcOrd="3" destOrd="0" presId="urn:microsoft.com/office/officeart/2018/2/layout/IconVerticalSolidList"/>
    <dgm:cxn modelId="{CA8E4150-1A3D-4153-B893-4DCFF9A22982}" type="presParOf" srcId="{845851EF-AC51-496B-BBCE-2DC36EA4B38A}" destId="{48BA9C53-6DD9-4838-B27C-FDC5F2BB45C2}" srcOrd="3" destOrd="0" presId="urn:microsoft.com/office/officeart/2018/2/layout/IconVerticalSolidList"/>
    <dgm:cxn modelId="{71220D6C-6F89-429B-84D9-51462F436293}" type="presParOf" srcId="{845851EF-AC51-496B-BBCE-2DC36EA4B38A}" destId="{69123818-7214-4C77-85FC-E13F2CB7092C}" srcOrd="4" destOrd="0" presId="urn:microsoft.com/office/officeart/2018/2/layout/IconVerticalSolidList"/>
    <dgm:cxn modelId="{EEF71F78-06C5-4DA7-BFFA-A0836CF8A8CE}" type="presParOf" srcId="{69123818-7214-4C77-85FC-E13F2CB7092C}" destId="{D16EE1B3-4F2C-4A6D-9881-0178C707265B}" srcOrd="0" destOrd="0" presId="urn:microsoft.com/office/officeart/2018/2/layout/IconVerticalSolidList"/>
    <dgm:cxn modelId="{3B9794A0-0ECA-47ED-9C9E-19050705F7B4}" type="presParOf" srcId="{69123818-7214-4C77-85FC-E13F2CB7092C}" destId="{0BC61D64-DCF5-456B-A4C6-EA35709E85A1}" srcOrd="1" destOrd="0" presId="urn:microsoft.com/office/officeart/2018/2/layout/IconVerticalSolidList"/>
    <dgm:cxn modelId="{F3C055ED-5820-4F65-92FC-6CB061C9CFC1}" type="presParOf" srcId="{69123818-7214-4C77-85FC-E13F2CB7092C}" destId="{A215B39D-1042-42AC-B401-AE57977531A0}" srcOrd="2" destOrd="0" presId="urn:microsoft.com/office/officeart/2018/2/layout/IconVerticalSolidList"/>
    <dgm:cxn modelId="{383AB2C5-C02B-4DF8-8845-F6A9007C1E4E}" type="presParOf" srcId="{69123818-7214-4C77-85FC-E13F2CB7092C}" destId="{E29DE6D7-50B4-408F-ADA0-0788FFF1FB54}" srcOrd="3" destOrd="0" presId="urn:microsoft.com/office/officeart/2018/2/layout/IconVerticalSolidList"/>
    <dgm:cxn modelId="{47D0FCD1-5744-4A2C-A171-86CD4EC579DB}" type="presParOf" srcId="{845851EF-AC51-496B-BBCE-2DC36EA4B38A}" destId="{DB8A0B5B-5C07-4ACE-B5BC-213C40A8DBE7}" srcOrd="5" destOrd="0" presId="urn:microsoft.com/office/officeart/2018/2/layout/IconVerticalSolidList"/>
    <dgm:cxn modelId="{F2E13D50-519D-478E-B86E-3EC9206A817B}" type="presParOf" srcId="{845851EF-AC51-496B-BBCE-2DC36EA4B38A}" destId="{11ED55D1-C846-4E41-B30F-2F9B5AAACBE1}" srcOrd="6" destOrd="0" presId="urn:microsoft.com/office/officeart/2018/2/layout/IconVerticalSolidList"/>
    <dgm:cxn modelId="{39EC876F-2480-4F20-A55E-DA9C7B33A6F3}" type="presParOf" srcId="{11ED55D1-C846-4E41-B30F-2F9B5AAACBE1}" destId="{419DD84F-8D4B-400D-BA74-533636F6301C}" srcOrd="0" destOrd="0" presId="urn:microsoft.com/office/officeart/2018/2/layout/IconVerticalSolidList"/>
    <dgm:cxn modelId="{87A813EB-E45F-44FA-AF7E-E4570490A9AB}" type="presParOf" srcId="{11ED55D1-C846-4E41-B30F-2F9B5AAACBE1}" destId="{0778DA1D-070B-44E0-B0C9-440A4C3AAA0F}" srcOrd="1" destOrd="0" presId="urn:microsoft.com/office/officeart/2018/2/layout/IconVerticalSolidList"/>
    <dgm:cxn modelId="{0CB6395E-5E31-4352-A93C-0F1E1AD50B0F}" type="presParOf" srcId="{11ED55D1-C846-4E41-B30F-2F9B5AAACBE1}" destId="{1104704E-2BB6-447F-BCB2-450704AD2963}" srcOrd="2" destOrd="0" presId="urn:microsoft.com/office/officeart/2018/2/layout/IconVerticalSolidList"/>
    <dgm:cxn modelId="{1304D554-AC8E-4526-A0B0-A3113FD6BAE7}" type="presParOf" srcId="{11ED55D1-C846-4E41-B30F-2F9B5AAACBE1}" destId="{5F3FF690-4B5C-4F0F-96D3-BEC65C33D8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C76D0-8284-49F5-B33E-659C46686B72}"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5455A26E-ADEA-49B9-B1FB-4FF7DE6DDD1E}">
      <dgm:prSet/>
      <dgm:spPr/>
      <dgm:t>
        <a:bodyPr/>
        <a:lstStyle/>
        <a:p>
          <a:r>
            <a:rPr lang="en-US" dirty="0"/>
            <a:t>Evaluate</a:t>
          </a:r>
        </a:p>
      </dgm:t>
    </dgm:pt>
    <dgm:pt modelId="{5F6543A3-859D-4508-81D3-7DF059336885}" type="parTrans" cxnId="{0782DF84-AFB6-4E02-9A2F-16F54539D0C8}">
      <dgm:prSet/>
      <dgm:spPr/>
      <dgm:t>
        <a:bodyPr/>
        <a:lstStyle/>
        <a:p>
          <a:endParaRPr lang="en-US"/>
        </a:p>
      </dgm:t>
    </dgm:pt>
    <dgm:pt modelId="{A7F2B8F7-7874-4E98-A48C-84F315F0EEE9}" type="sibTrans" cxnId="{0782DF84-AFB6-4E02-9A2F-16F54539D0C8}">
      <dgm:prSet/>
      <dgm:spPr/>
      <dgm:t>
        <a:bodyPr/>
        <a:lstStyle/>
        <a:p>
          <a:endParaRPr lang="en-US"/>
        </a:p>
      </dgm:t>
    </dgm:pt>
    <dgm:pt modelId="{992CDF78-077C-445B-84BE-35BC35CF9C79}">
      <dgm:prSet/>
      <dgm:spPr/>
      <dgm:t>
        <a:bodyPr/>
        <a:lstStyle/>
        <a:p>
          <a:r>
            <a:rPr lang="en-US" dirty="0"/>
            <a:t>Evaluate growth opportunities thru mergers &amp; acquisitions</a:t>
          </a:r>
        </a:p>
      </dgm:t>
    </dgm:pt>
    <dgm:pt modelId="{1EE151E9-E725-4BE9-BEFF-0BA9EC1897AE}" type="parTrans" cxnId="{E26F2DB6-FB4B-4B8F-8D46-0080A691C4AB}">
      <dgm:prSet/>
      <dgm:spPr/>
      <dgm:t>
        <a:bodyPr/>
        <a:lstStyle/>
        <a:p>
          <a:endParaRPr lang="en-US"/>
        </a:p>
      </dgm:t>
    </dgm:pt>
    <dgm:pt modelId="{8D19B804-11E3-462F-9DCE-BC74849C3AB6}" type="sibTrans" cxnId="{E26F2DB6-FB4B-4B8F-8D46-0080A691C4AB}">
      <dgm:prSet/>
      <dgm:spPr/>
      <dgm:t>
        <a:bodyPr/>
        <a:lstStyle/>
        <a:p>
          <a:endParaRPr lang="en-US"/>
        </a:p>
      </dgm:t>
    </dgm:pt>
    <dgm:pt modelId="{7D58B2F2-3281-4074-853A-F727E1D7DB52}">
      <dgm:prSet/>
      <dgm:spPr/>
      <dgm:t>
        <a:bodyPr/>
        <a:lstStyle/>
        <a:p>
          <a:r>
            <a:rPr lang="en-US"/>
            <a:t>Increase</a:t>
          </a:r>
        </a:p>
      </dgm:t>
    </dgm:pt>
    <dgm:pt modelId="{BC91CF32-8351-4DE9-87D5-295A7A42AD5B}" type="parTrans" cxnId="{C851C672-3E51-4277-9B4A-608872FF6C74}">
      <dgm:prSet/>
      <dgm:spPr/>
      <dgm:t>
        <a:bodyPr/>
        <a:lstStyle/>
        <a:p>
          <a:endParaRPr lang="en-US"/>
        </a:p>
      </dgm:t>
    </dgm:pt>
    <dgm:pt modelId="{FB840C23-23EC-4FC1-844A-611E79BA967C}" type="sibTrans" cxnId="{C851C672-3E51-4277-9B4A-608872FF6C74}">
      <dgm:prSet/>
      <dgm:spPr/>
      <dgm:t>
        <a:bodyPr/>
        <a:lstStyle/>
        <a:p>
          <a:endParaRPr lang="en-US"/>
        </a:p>
      </dgm:t>
    </dgm:pt>
    <dgm:pt modelId="{2D6CE2A7-33FB-4B41-92FD-7DFF901D719E}">
      <dgm:prSet/>
      <dgm:spPr/>
      <dgm:t>
        <a:bodyPr/>
        <a:lstStyle/>
        <a:p>
          <a:r>
            <a:rPr lang="en-US"/>
            <a:t>Increase net operating income with price increases</a:t>
          </a:r>
        </a:p>
      </dgm:t>
    </dgm:pt>
    <dgm:pt modelId="{9F270356-A29E-4117-83C1-872229C60BE3}" type="parTrans" cxnId="{B51090D4-2C59-4463-9371-5CF0B98063F3}">
      <dgm:prSet/>
      <dgm:spPr/>
      <dgm:t>
        <a:bodyPr/>
        <a:lstStyle/>
        <a:p>
          <a:endParaRPr lang="en-US"/>
        </a:p>
      </dgm:t>
    </dgm:pt>
    <dgm:pt modelId="{E1213780-A871-426E-828A-72FC5A2AF106}" type="sibTrans" cxnId="{B51090D4-2C59-4463-9371-5CF0B98063F3}">
      <dgm:prSet/>
      <dgm:spPr/>
      <dgm:t>
        <a:bodyPr/>
        <a:lstStyle/>
        <a:p>
          <a:endParaRPr lang="en-US"/>
        </a:p>
      </dgm:t>
    </dgm:pt>
    <dgm:pt modelId="{2CCD878C-01A4-474F-ADCD-EB3C30A16DD9}">
      <dgm:prSet/>
      <dgm:spPr/>
      <dgm:t>
        <a:bodyPr/>
        <a:lstStyle/>
        <a:p>
          <a:r>
            <a:rPr lang="en-US"/>
            <a:t>Eliminate</a:t>
          </a:r>
        </a:p>
      </dgm:t>
    </dgm:pt>
    <dgm:pt modelId="{446BC3B1-B1A0-4785-8E36-4CBFE4628482}" type="parTrans" cxnId="{37740AA6-6086-4AD7-BC72-B6856DDA0891}">
      <dgm:prSet/>
      <dgm:spPr/>
      <dgm:t>
        <a:bodyPr/>
        <a:lstStyle/>
        <a:p>
          <a:endParaRPr lang="en-US"/>
        </a:p>
      </dgm:t>
    </dgm:pt>
    <dgm:pt modelId="{5B026CFC-B1B3-4D61-8B4B-14D02841299B}" type="sibTrans" cxnId="{37740AA6-6086-4AD7-BC72-B6856DDA0891}">
      <dgm:prSet/>
      <dgm:spPr/>
      <dgm:t>
        <a:bodyPr/>
        <a:lstStyle/>
        <a:p>
          <a:endParaRPr lang="en-US"/>
        </a:p>
      </dgm:t>
    </dgm:pt>
    <dgm:pt modelId="{A19DF6F8-E1D4-46EA-A01C-CE8208CAE4FE}">
      <dgm:prSet/>
      <dgm:spPr/>
      <dgm:t>
        <a:bodyPr/>
        <a:lstStyle/>
        <a:p>
          <a:r>
            <a:rPr lang="en-US"/>
            <a:t>Eliminate a substantial portion of bank debt </a:t>
          </a:r>
        </a:p>
      </dgm:t>
    </dgm:pt>
    <dgm:pt modelId="{8A26E6E1-CF19-4D12-9BD8-04452F89340E}" type="parTrans" cxnId="{BDD7CBE9-2AB8-4128-A1A6-CDC9583628FC}">
      <dgm:prSet/>
      <dgm:spPr/>
      <dgm:t>
        <a:bodyPr/>
        <a:lstStyle/>
        <a:p>
          <a:endParaRPr lang="en-US"/>
        </a:p>
      </dgm:t>
    </dgm:pt>
    <dgm:pt modelId="{11A1EB2B-7A38-4EB9-BF57-A9FAC11407BE}" type="sibTrans" cxnId="{BDD7CBE9-2AB8-4128-A1A6-CDC9583628FC}">
      <dgm:prSet/>
      <dgm:spPr/>
      <dgm:t>
        <a:bodyPr/>
        <a:lstStyle/>
        <a:p>
          <a:endParaRPr lang="en-US"/>
        </a:p>
      </dgm:t>
    </dgm:pt>
    <dgm:pt modelId="{F9055AA6-115F-4BA1-A0F4-FFB6A7BCF1A1}">
      <dgm:prSet/>
      <dgm:spPr/>
      <dgm:t>
        <a:bodyPr/>
        <a:lstStyle/>
        <a:p>
          <a:r>
            <a:rPr lang="en-US"/>
            <a:t>Reinvest</a:t>
          </a:r>
        </a:p>
      </dgm:t>
    </dgm:pt>
    <dgm:pt modelId="{F9AE1B5C-BDE4-4D96-AEF5-67CB8022AA0D}" type="parTrans" cxnId="{4DB11C2D-0720-400A-BB6D-360B88710DDE}">
      <dgm:prSet/>
      <dgm:spPr/>
      <dgm:t>
        <a:bodyPr/>
        <a:lstStyle/>
        <a:p>
          <a:endParaRPr lang="en-US"/>
        </a:p>
      </dgm:t>
    </dgm:pt>
    <dgm:pt modelId="{C509CF29-7FBB-46A6-A6CC-6067DA4B29FA}" type="sibTrans" cxnId="{4DB11C2D-0720-400A-BB6D-360B88710DDE}">
      <dgm:prSet/>
      <dgm:spPr/>
      <dgm:t>
        <a:bodyPr/>
        <a:lstStyle/>
        <a:p>
          <a:endParaRPr lang="en-US"/>
        </a:p>
      </dgm:t>
    </dgm:pt>
    <dgm:pt modelId="{A1B3F6B5-789A-451D-9C66-BE7633A524EB}">
      <dgm:prSet/>
      <dgm:spPr/>
      <dgm:t>
        <a:bodyPr/>
        <a:lstStyle/>
        <a:p>
          <a:r>
            <a:rPr lang="en-US"/>
            <a:t>Reinvest available cash for increased profitability</a:t>
          </a:r>
        </a:p>
      </dgm:t>
    </dgm:pt>
    <dgm:pt modelId="{74EC134E-8092-4E6A-A630-19AFCD98E479}" type="parTrans" cxnId="{79C78FC1-D0D2-498F-82E0-A06C1650E5CC}">
      <dgm:prSet/>
      <dgm:spPr/>
      <dgm:t>
        <a:bodyPr/>
        <a:lstStyle/>
        <a:p>
          <a:endParaRPr lang="en-US"/>
        </a:p>
      </dgm:t>
    </dgm:pt>
    <dgm:pt modelId="{4295E765-973B-420E-8997-98034AD7ECB4}" type="sibTrans" cxnId="{79C78FC1-D0D2-498F-82E0-A06C1650E5CC}">
      <dgm:prSet/>
      <dgm:spPr/>
      <dgm:t>
        <a:bodyPr/>
        <a:lstStyle/>
        <a:p>
          <a:endParaRPr lang="en-US"/>
        </a:p>
      </dgm:t>
    </dgm:pt>
    <dgm:pt modelId="{310E991E-3870-4ED7-856E-46A2A1FEF83F}">
      <dgm:prSet/>
      <dgm:spPr/>
      <dgm:t>
        <a:bodyPr/>
        <a:lstStyle/>
        <a:p>
          <a:r>
            <a:rPr lang="en-US"/>
            <a:t>Continue</a:t>
          </a:r>
        </a:p>
      </dgm:t>
    </dgm:pt>
    <dgm:pt modelId="{D4A4062E-4D9F-4507-A3F7-793F34491AC7}" type="parTrans" cxnId="{AE07E3E3-D090-4F92-9D83-CD6C841E06F7}">
      <dgm:prSet/>
      <dgm:spPr/>
      <dgm:t>
        <a:bodyPr/>
        <a:lstStyle/>
        <a:p>
          <a:endParaRPr lang="en-US"/>
        </a:p>
      </dgm:t>
    </dgm:pt>
    <dgm:pt modelId="{B1125A7F-9A1E-4532-82FE-C181B734E4D1}" type="sibTrans" cxnId="{AE07E3E3-D090-4F92-9D83-CD6C841E06F7}">
      <dgm:prSet/>
      <dgm:spPr/>
      <dgm:t>
        <a:bodyPr/>
        <a:lstStyle/>
        <a:p>
          <a:endParaRPr lang="en-US"/>
        </a:p>
      </dgm:t>
    </dgm:pt>
    <dgm:pt modelId="{14D4008C-4E7C-454D-94AE-924A6662997B}">
      <dgm:prSet/>
      <dgm:spPr/>
      <dgm:t>
        <a:bodyPr/>
        <a:lstStyle/>
        <a:p>
          <a:r>
            <a:rPr lang="en-US"/>
            <a:t>Continue to prepare the company to get listed on a major exchange</a:t>
          </a:r>
        </a:p>
      </dgm:t>
    </dgm:pt>
    <dgm:pt modelId="{60375031-1D93-451D-9B82-1E4D6D5B6AD3}" type="parTrans" cxnId="{5DEFBD0D-92F2-47ED-A8F9-09168BA85096}">
      <dgm:prSet/>
      <dgm:spPr/>
      <dgm:t>
        <a:bodyPr/>
        <a:lstStyle/>
        <a:p>
          <a:endParaRPr lang="en-US"/>
        </a:p>
      </dgm:t>
    </dgm:pt>
    <dgm:pt modelId="{D236D761-9AA7-4E5E-BA76-FAC17FA3F411}" type="sibTrans" cxnId="{5DEFBD0D-92F2-47ED-A8F9-09168BA85096}">
      <dgm:prSet/>
      <dgm:spPr/>
      <dgm:t>
        <a:bodyPr/>
        <a:lstStyle/>
        <a:p>
          <a:endParaRPr lang="en-US"/>
        </a:p>
      </dgm:t>
    </dgm:pt>
    <dgm:pt modelId="{3D5089AD-FD5D-4566-BCEC-4A1255CB2727}" type="pres">
      <dgm:prSet presAssocID="{885C76D0-8284-49F5-B33E-659C46686B72}" presName="Name0" presStyleCnt="0">
        <dgm:presLayoutVars>
          <dgm:dir/>
          <dgm:animLvl val="lvl"/>
          <dgm:resizeHandles val="exact"/>
        </dgm:presLayoutVars>
      </dgm:prSet>
      <dgm:spPr/>
    </dgm:pt>
    <dgm:pt modelId="{643B61F9-4E69-46E6-BDC8-593B96406D01}" type="pres">
      <dgm:prSet presAssocID="{310E991E-3870-4ED7-856E-46A2A1FEF83F}" presName="boxAndChildren" presStyleCnt="0"/>
      <dgm:spPr/>
    </dgm:pt>
    <dgm:pt modelId="{44525F8E-77D0-4BE8-81C0-50FA7240CA2E}" type="pres">
      <dgm:prSet presAssocID="{310E991E-3870-4ED7-856E-46A2A1FEF83F}" presName="parentTextBox" presStyleLbl="alignNode1" presStyleIdx="0" presStyleCnt="5"/>
      <dgm:spPr/>
    </dgm:pt>
    <dgm:pt modelId="{B21209C4-01B7-4CF9-BB11-81A721BB2A66}" type="pres">
      <dgm:prSet presAssocID="{310E991E-3870-4ED7-856E-46A2A1FEF83F}" presName="descendantBox" presStyleLbl="bgAccFollowNode1" presStyleIdx="0" presStyleCnt="5"/>
      <dgm:spPr/>
    </dgm:pt>
    <dgm:pt modelId="{D654D751-E01E-41BD-A714-7C74BEFB72C6}" type="pres">
      <dgm:prSet presAssocID="{C509CF29-7FBB-46A6-A6CC-6067DA4B29FA}" presName="sp" presStyleCnt="0"/>
      <dgm:spPr/>
    </dgm:pt>
    <dgm:pt modelId="{5C305205-B7AD-4D1D-9216-F55A735F028E}" type="pres">
      <dgm:prSet presAssocID="{F9055AA6-115F-4BA1-A0F4-FFB6A7BCF1A1}" presName="arrowAndChildren" presStyleCnt="0"/>
      <dgm:spPr/>
    </dgm:pt>
    <dgm:pt modelId="{701B8C74-A650-4D69-8FDC-DBE2F4DC42F8}" type="pres">
      <dgm:prSet presAssocID="{F9055AA6-115F-4BA1-A0F4-FFB6A7BCF1A1}" presName="parentTextArrow" presStyleLbl="node1" presStyleIdx="0" presStyleCnt="0"/>
      <dgm:spPr/>
    </dgm:pt>
    <dgm:pt modelId="{DCAED86E-A320-429F-8A04-48F8D1D8AB90}" type="pres">
      <dgm:prSet presAssocID="{F9055AA6-115F-4BA1-A0F4-FFB6A7BCF1A1}" presName="arrow" presStyleLbl="alignNode1" presStyleIdx="1" presStyleCnt="5"/>
      <dgm:spPr/>
    </dgm:pt>
    <dgm:pt modelId="{6A1F3C63-DFBC-464B-9C38-C0FAB768A773}" type="pres">
      <dgm:prSet presAssocID="{F9055AA6-115F-4BA1-A0F4-FFB6A7BCF1A1}" presName="descendantArrow" presStyleLbl="bgAccFollowNode1" presStyleIdx="1" presStyleCnt="5"/>
      <dgm:spPr/>
    </dgm:pt>
    <dgm:pt modelId="{D45EFEA9-062F-4521-8779-297933985586}" type="pres">
      <dgm:prSet presAssocID="{5B026CFC-B1B3-4D61-8B4B-14D02841299B}" presName="sp" presStyleCnt="0"/>
      <dgm:spPr/>
    </dgm:pt>
    <dgm:pt modelId="{A86FD8AD-0816-4F23-B0DC-4D5B889D0E11}" type="pres">
      <dgm:prSet presAssocID="{2CCD878C-01A4-474F-ADCD-EB3C30A16DD9}" presName="arrowAndChildren" presStyleCnt="0"/>
      <dgm:spPr/>
    </dgm:pt>
    <dgm:pt modelId="{6A245F67-41DE-4389-979E-32145B45A8E5}" type="pres">
      <dgm:prSet presAssocID="{2CCD878C-01A4-474F-ADCD-EB3C30A16DD9}" presName="parentTextArrow" presStyleLbl="node1" presStyleIdx="0" presStyleCnt="0"/>
      <dgm:spPr/>
    </dgm:pt>
    <dgm:pt modelId="{6AD1BB3A-0CDA-483B-BAE4-52267C447B24}" type="pres">
      <dgm:prSet presAssocID="{2CCD878C-01A4-474F-ADCD-EB3C30A16DD9}" presName="arrow" presStyleLbl="alignNode1" presStyleIdx="2" presStyleCnt="5"/>
      <dgm:spPr/>
    </dgm:pt>
    <dgm:pt modelId="{C0BF1004-B7CB-4315-B47C-1E5DCB8B8FB9}" type="pres">
      <dgm:prSet presAssocID="{2CCD878C-01A4-474F-ADCD-EB3C30A16DD9}" presName="descendantArrow" presStyleLbl="bgAccFollowNode1" presStyleIdx="2" presStyleCnt="5"/>
      <dgm:spPr/>
    </dgm:pt>
    <dgm:pt modelId="{B93920DC-7ED8-4DE1-9F12-8262D4C032EF}" type="pres">
      <dgm:prSet presAssocID="{FB840C23-23EC-4FC1-844A-611E79BA967C}" presName="sp" presStyleCnt="0"/>
      <dgm:spPr/>
    </dgm:pt>
    <dgm:pt modelId="{CFBB2F35-8AAA-47AE-B3DB-66D98AF19A93}" type="pres">
      <dgm:prSet presAssocID="{7D58B2F2-3281-4074-853A-F727E1D7DB52}" presName="arrowAndChildren" presStyleCnt="0"/>
      <dgm:spPr/>
    </dgm:pt>
    <dgm:pt modelId="{4F7C9D89-BDAA-4CB3-9FED-06648D843F84}" type="pres">
      <dgm:prSet presAssocID="{7D58B2F2-3281-4074-853A-F727E1D7DB52}" presName="parentTextArrow" presStyleLbl="node1" presStyleIdx="0" presStyleCnt="0"/>
      <dgm:spPr/>
    </dgm:pt>
    <dgm:pt modelId="{5828951D-B08F-47D2-A859-20E8683622CC}" type="pres">
      <dgm:prSet presAssocID="{7D58B2F2-3281-4074-853A-F727E1D7DB52}" presName="arrow" presStyleLbl="alignNode1" presStyleIdx="3" presStyleCnt="5"/>
      <dgm:spPr/>
    </dgm:pt>
    <dgm:pt modelId="{0453F5E1-1D2F-446E-BDF3-C5AE8DC9CDA4}" type="pres">
      <dgm:prSet presAssocID="{7D58B2F2-3281-4074-853A-F727E1D7DB52}" presName="descendantArrow" presStyleLbl="bgAccFollowNode1" presStyleIdx="3" presStyleCnt="5"/>
      <dgm:spPr/>
    </dgm:pt>
    <dgm:pt modelId="{72097A12-7AAE-4ABC-80EA-748A8F6728F7}" type="pres">
      <dgm:prSet presAssocID="{A7F2B8F7-7874-4E98-A48C-84F315F0EEE9}" presName="sp" presStyleCnt="0"/>
      <dgm:spPr/>
    </dgm:pt>
    <dgm:pt modelId="{5473AD4E-7B74-4BA5-AFF0-8457D24791D5}" type="pres">
      <dgm:prSet presAssocID="{5455A26E-ADEA-49B9-B1FB-4FF7DE6DDD1E}" presName="arrowAndChildren" presStyleCnt="0"/>
      <dgm:spPr/>
    </dgm:pt>
    <dgm:pt modelId="{A8CC7CA1-84AF-42E9-A837-CAC4E69CA35F}" type="pres">
      <dgm:prSet presAssocID="{5455A26E-ADEA-49B9-B1FB-4FF7DE6DDD1E}" presName="parentTextArrow" presStyleLbl="node1" presStyleIdx="0" presStyleCnt="0"/>
      <dgm:spPr/>
    </dgm:pt>
    <dgm:pt modelId="{B62AADE5-6DEC-45F4-8B93-9B10315F1795}" type="pres">
      <dgm:prSet presAssocID="{5455A26E-ADEA-49B9-B1FB-4FF7DE6DDD1E}" presName="arrow" presStyleLbl="alignNode1" presStyleIdx="4" presStyleCnt="5"/>
      <dgm:spPr/>
    </dgm:pt>
    <dgm:pt modelId="{F6C7A366-3147-4B32-B457-866B0D9866DB}" type="pres">
      <dgm:prSet presAssocID="{5455A26E-ADEA-49B9-B1FB-4FF7DE6DDD1E}" presName="descendantArrow" presStyleLbl="bgAccFollowNode1" presStyleIdx="4" presStyleCnt="5"/>
      <dgm:spPr/>
    </dgm:pt>
  </dgm:ptLst>
  <dgm:cxnLst>
    <dgm:cxn modelId="{5DEFBD0D-92F2-47ED-A8F9-09168BA85096}" srcId="{310E991E-3870-4ED7-856E-46A2A1FEF83F}" destId="{14D4008C-4E7C-454D-94AE-924A6662997B}" srcOrd="0" destOrd="0" parTransId="{60375031-1D93-451D-9B82-1E4D6D5B6AD3}" sibTransId="{D236D761-9AA7-4E5E-BA76-FAC17FA3F411}"/>
    <dgm:cxn modelId="{9D204117-09C1-440D-A296-D92B1EB327D6}" type="presOf" srcId="{2CCD878C-01A4-474F-ADCD-EB3C30A16DD9}" destId="{6A245F67-41DE-4389-979E-32145B45A8E5}" srcOrd="0" destOrd="0" presId="urn:microsoft.com/office/officeart/2016/7/layout/VerticalDownArrowProcess"/>
    <dgm:cxn modelId="{4DB11C2D-0720-400A-BB6D-360B88710DDE}" srcId="{885C76D0-8284-49F5-B33E-659C46686B72}" destId="{F9055AA6-115F-4BA1-A0F4-FFB6A7BCF1A1}" srcOrd="3" destOrd="0" parTransId="{F9AE1B5C-BDE4-4D96-AEF5-67CB8022AA0D}" sibTransId="{C509CF29-7FBB-46A6-A6CC-6067DA4B29FA}"/>
    <dgm:cxn modelId="{6A67162F-2191-4133-8754-A54D7BE513C7}" type="presOf" srcId="{2CCD878C-01A4-474F-ADCD-EB3C30A16DD9}" destId="{6AD1BB3A-0CDA-483B-BAE4-52267C447B24}" srcOrd="1" destOrd="0" presId="urn:microsoft.com/office/officeart/2016/7/layout/VerticalDownArrowProcess"/>
    <dgm:cxn modelId="{148C372F-18FC-4605-888D-E478A5888B46}" type="presOf" srcId="{A1B3F6B5-789A-451D-9C66-BE7633A524EB}" destId="{6A1F3C63-DFBC-464B-9C38-C0FAB768A773}" srcOrd="0" destOrd="0" presId="urn:microsoft.com/office/officeart/2016/7/layout/VerticalDownArrowProcess"/>
    <dgm:cxn modelId="{F2CDE842-278A-4887-B612-C1A7B72423F6}" type="presOf" srcId="{310E991E-3870-4ED7-856E-46A2A1FEF83F}" destId="{44525F8E-77D0-4BE8-81C0-50FA7240CA2E}" srcOrd="0" destOrd="0" presId="urn:microsoft.com/office/officeart/2016/7/layout/VerticalDownArrowProcess"/>
    <dgm:cxn modelId="{C851C672-3E51-4277-9B4A-608872FF6C74}" srcId="{885C76D0-8284-49F5-B33E-659C46686B72}" destId="{7D58B2F2-3281-4074-853A-F727E1D7DB52}" srcOrd="1" destOrd="0" parTransId="{BC91CF32-8351-4DE9-87D5-295A7A42AD5B}" sibTransId="{FB840C23-23EC-4FC1-844A-611E79BA967C}"/>
    <dgm:cxn modelId="{E8EBBB7C-1399-464A-A9A5-5E228AE4FAF1}" type="presOf" srcId="{885C76D0-8284-49F5-B33E-659C46686B72}" destId="{3D5089AD-FD5D-4566-BCEC-4A1255CB2727}" srcOrd="0" destOrd="0" presId="urn:microsoft.com/office/officeart/2016/7/layout/VerticalDownArrowProcess"/>
    <dgm:cxn modelId="{0782DF84-AFB6-4E02-9A2F-16F54539D0C8}" srcId="{885C76D0-8284-49F5-B33E-659C46686B72}" destId="{5455A26E-ADEA-49B9-B1FB-4FF7DE6DDD1E}" srcOrd="0" destOrd="0" parTransId="{5F6543A3-859D-4508-81D3-7DF059336885}" sibTransId="{A7F2B8F7-7874-4E98-A48C-84F315F0EEE9}"/>
    <dgm:cxn modelId="{EA46138A-6C01-4A80-9F18-5CF3AD5744A2}" type="presOf" srcId="{7D58B2F2-3281-4074-853A-F727E1D7DB52}" destId="{5828951D-B08F-47D2-A859-20E8683622CC}" srcOrd="1" destOrd="0" presId="urn:microsoft.com/office/officeart/2016/7/layout/VerticalDownArrowProcess"/>
    <dgm:cxn modelId="{0451128C-1FDE-4835-B3F3-116E55996D65}" type="presOf" srcId="{F9055AA6-115F-4BA1-A0F4-FFB6A7BCF1A1}" destId="{701B8C74-A650-4D69-8FDC-DBE2F4DC42F8}" srcOrd="0" destOrd="0" presId="urn:microsoft.com/office/officeart/2016/7/layout/VerticalDownArrowProcess"/>
    <dgm:cxn modelId="{6040D291-2DF6-4518-BB73-A2F8589848A5}" type="presOf" srcId="{14D4008C-4E7C-454D-94AE-924A6662997B}" destId="{B21209C4-01B7-4CF9-BB11-81A721BB2A66}" srcOrd="0" destOrd="0" presId="urn:microsoft.com/office/officeart/2016/7/layout/VerticalDownArrowProcess"/>
    <dgm:cxn modelId="{DF485697-FF84-40BB-AEDC-DCDA748FABA3}" type="presOf" srcId="{7D58B2F2-3281-4074-853A-F727E1D7DB52}" destId="{4F7C9D89-BDAA-4CB3-9FED-06648D843F84}" srcOrd="0" destOrd="0" presId="urn:microsoft.com/office/officeart/2016/7/layout/VerticalDownArrowProcess"/>
    <dgm:cxn modelId="{ACA595A2-F884-40FE-9233-7C5BCBF61E9A}" type="presOf" srcId="{A19DF6F8-E1D4-46EA-A01C-CE8208CAE4FE}" destId="{C0BF1004-B7CB-4315-B47C-1E5DCB8B8FB9}" srcOrd="0" destOrd="0" presId="urn:microsoft.com/office/officeart/2016/7/layout/VerticalDownArrowProcess"/>
    <dgm:cxn modelId="{196470A3-8DF0-4973-9641-51275B9F5011}" type="presOf" srcId="{5455A26E-ADEA-49B9-B1FB-4FF7DE6DDD1E}" destId="{A8CC7CA1-84AF-42E9-A837-CAC4E69CA35F}" srcOrd="0" destOrd="0" presId="urn:microsoft.com/office/officeart/2016/7/layout/VerticalDownArrowProcess"/>
    <dgm:cxn modelId="{37740AA6-6086-4AD7-BC72-B6856DDA0891}" srcId="{885C76D0-8284-49F5-B33E-659C46686B72}" destId="{2CCD878C-01A4-474F-ADCD-EB3C30A16DD9}" srcOrd="2" destOrd="0" parTransId="{446BC3B1-B1A0-4785-8E36-4CBFE4628482}" sibTransId="{5B026CFC-B1B3-4D61-8B4B-14D02841299B}"/>
    <dgm:cxn modelId="{E26F2DB6-FB4B-4B8F-8D46-0080A691C4AB}" srcId="{5455A26E-ADEA-49B9-B1FB-4FF7DE6DDD1E}" destId="{992CDF78-077C-445B-84BE-35BC35CF9C79}" srcOrd="0" destOrd="0" parTransId="{1EE151E9-E725-4BE9-BEFF-0BA9EC1897AE}" sibTransId="{8D19B804-11E3-462F-9DCE-BC74849C3AB6}"/>
    <dgm:cxn modelId="{0D93F1C0-CC58-470C-AA55-2662785CEDF4}" type="presOf" srcId="{992CDF78-077C-445B-84BE-35BC35CF9C79}" destId="{F6C7A366-3147-4B32-B457-866B0D9866DB}" srcOrd="0" destOrd="0" presId="urn:microsoft.com/office/officeart/2016/7/layout/VerticalDownArrowProcess"/>
    <dgm:cxn modelId="{79C78FC1-D0D2-498F-82E0-A06C1650E5CC}" srcId="{F9055AA6-115F-4BA1-A0F4-FFB6A7BCF1A1}" destId="{A1B3F6B5-789A-451D-9C66-BE7633A524EB}" srcOrd="0" destOrd="0" parTransId="{74EC134E-8092-4E6A-A630-19AFCD98E479}" sibTransId="{4295E765-973B-420E-8997-98034AD7ECB4}"/>
    <dgm:cxn modelId="{B51090D4-2C59-4463-9371-5CF0B98063F3}" srcId="{7D58B2F2-3281-4074-853A-F727E1D7DB52}" destId="{2D6CE2A7-33FB-4B41-92FD-7DFF901D719E}" srcOrd="0" destOrd="0" parTransId="{9F270356-A29E-4117-83C1-872229C60BE3}" sibTransId="{E1213780-A871-426E-828A-72FC5A2AF106}"/>
    <dgm:cxn modelId="{AE07E3E3-D090-4F92-9D83-CD6C841E06F7}" srcId="{885C76D0-8284-49F5-B33E-659C46686B72}" destId="{310E991E-3870-4ED7-856E-46A2A1FEF83F}" srcOrd="4" destOrd="0" parTransId="{D4A4062E-4D9F-4507-A3F7-793F34491AC7}" sibTransId="{B1125A7F-9A1E-4532-82FE-C181B734E4D1}"/>
    <dgm:cxn modelId="{BDD7CBE9-2AB8-4128-A1A6-CDC9583628FC}" srcId="{2CCD878C-01A4-474F-ADCD-EB3C30A16DD9}" destId="{A19DF6F8-E1D4-46EA-A01C-CE8208CAE4FE}" srcOrd="0" destOrd="0" parTransId="{8A26E6E1-CF19-4D12-9BD8-04452F89340E}" sibTransId="{11A1EB2B-7A38-4EB9-BF57-A9FAC11407BE}"/>
    <dgm:cxn modelId="{A9B841F1-EABC-4D08-91AD-D61AA05DC5AA}" type="presOf" srcId="{F9055AA6-115F-4BA1-A0F4-FFB6A7BCF1A1}" destId="{DCAED86E-A320-429F-8A04-48F8D1D8AB90}" srcOrd="1" destOrd="0" presId="urn:microsoft.com/office/officeart/2016/7/layout/VerticalDownArrowProcess"/>
    <dgm:cxn modelId="{F523CEF9-D4B3-401D-8938-BE7BAECBE131}" type="presOf" srcId="{2D6CE2A7-33FB-4B41-92FD-7DFF901D719E}" destId="{0453F5E1-1D2F-446E-BDF3-C5AE8DC9CDA4}" srcOrd="0" destOrd="0" presId="urn:microsoft.com/office/officeart/2016/7/layout/VerticalDownArrowProcess"/>
    <dgm:cxn modelId="{FEE82CFD-2BAC-47B9-9EAA-1B37AC23D101}" type="presOf" srcId="{5455A26E-ADEA-49B9-B1FB-4FF7DE6DDD1E}" destId="{B62AADE5-6DEC-45F4-8B93-9B10315F1795}" srcOrd="1" destOrd="0" presId="urn:microsoft.com/office/officeart/2016/7/layout/VerticalDownArrowProcess"/>
    <dgm:cxn modelId="{D6AC148F-C9AF-4CA0-A545-6EAF82435AC3}" type="presParOf" srcId="{3D5089AD-FD5D-4566-BCEC-4A1255CB2727}" destId="{643B61F9-4E69-46E6-BDC8-593B96406D01}" srcOrd="0" destOrd="0" presId="urn:microsoft.com/office/officeart/2016/7/layout/VerticalDownArrowProcess"/>
    <dgm:cxn modelId="{74E1C5B4-95C8-40BA-9321-69BAA341ED60}" type="presParOf" srcId="{643B61F9-4E69-46E6-BDC8-593B96406D01}" destId="{44525F8E-77D0-4BE8-81C0-50FA7240CA2E}" srcOrd="0" destOrd="0" presId="urn:microsoft.com/office/officeart/2016/7/layout/VerticalDownArrowProcess"/>
    <dgm:cxn modelId="{4A932046-ED4B-47DE-BDAA-6F3FC6ACEC63}" type="presParOf" srcId="{643B61F9-4E69-46E6-BDC8-593B96406D01}" destId="{B21209C4-01B7-4CF9-BB11-81A721BB2A66}" srcOrd="1" destOrd="0" presId="urn:microsoft.com/office/officeart/2016/7/layout/VerticalDownArrowProcess"/>
    <dgm:cxn modelId="{43D82851-5821-4CC2-BCD0-2E6579A377E1}" type="presParOf" srcId="{3D5089AD-FD5D-4566-BCEC-4A1255CB2727}" destId="{D654D751-E01E-41BD-A714-7C74BEFB72C6}" srcOrd="1" destOrd="0" presId="urn:microsoft.com/office/officeart/2016/7/layout/VerticalDownArrowProcess"/>
    <dgm:cxn modelId="{CBA0BCF0-BC2C-4BD7-B736-2B52DA35D336}" type="presParOf" srcId="{3D5089AD-FD5D-4566-BCEC-4A1255CB2727}" destId="{5C305205-B7AD-4D1D-9216-F55A735F028E}" srcOrd="2" destOrd="0" presId="urn:microsoft.com/office/officeart/2016/7/layout/VerticalDownArrowProcess"/>
    <dgm:cxn modelId="{1CC5D32F-36CF-4ED9-B76D-E5395A19CCE3}" type="presParOf" srcId="{5C305205-B7AD-4D1D-9216-F55A735F028E}" destId="{701B8C74-A650-4D69-8FDC-DBE2F4DC42F8}" srcOrd="0" destOrd="0" presId="urn:microsoft.com/office/officeart/2016/7/layout/VerticalDownArrowProcess"/>
    <dgm:cxn modelId="{FAE314B6-23A0-4366-8C5D-4710EBD52CB6}" type="presParOf" srcId="{5C305205-B7AD-4D1D-9216-F55A735F028E}" destId="{DCAED86E-A320-429F-8A04-48F8D1D8AB90}" srcOrd="1" destOrd="0" presId="urn:microsoft.com/office/officeart/2016/7/layout/VerticalDownArrowProcess"/>
    <dgm:cxn modelId="{69CBBEA2-A88C-4C6D-900F-34FB12EE6239}" type="presParOf" srcId="{5C305205-B7AD-4D1D-9216-F55A735F028E}" destId="{6A1F3C63-DFBC-464B-9C38-C0FAB768A773}" srcOrd="2" destOrd="0" presId="urn:microsoft.com/office/officeart/2016/7/layout/VerticalDownArrowProcess"/>
    <dgm:cxn modelId="{BBDDAFFE-1139-4210-82CE-E82165C6CCD9}" type="presParOf" srcId="{3D5089AD-FD5D-4566-BCEC-4A1255CB2727}" destId="{D45EFEA9-062F-4521-8779-297933985586}" srcOrd="3" destOrd="0" presId="urn:microsoft.com/office/officeart/2016/7/layout/VerticalDownArrowProcess"/>
    <dgm:cxn modelId="{FE8535CB-A8F9-4498-8F3E-D758ABF354C4}" type="presParOf" srcId="{3D5089AD-FD5D-4566-BCEC-4A1255CB2727}" destId="{A86FD8AD-0816-4F23-B0DC-4D5B889D0E11}" srcOrd="4" destOrd="0" presId="urn:microsoft.com/office/officeart/2016/7/layout/VerticalDownArrowProcess"/>
    <dgm:cxn modelId="{B04BBFD5-491F-407F-A440-5833734F4BBB}" type="presParOf" srcId="{A86FD8AD-0816-4F23-B0DC-4D5B889D0E11}" destId="{6A245F67-41DE-4389-979E-32145B45A8E5}" srcOrd="0" destOrd="0" presId="urn:microsoft.com/office/officeart/2016/7/layout/VerticalDownArrowProcess"/>
    <dgm:cxn modelId="{CA0DC9CF-1D4C-4E79-9275-C383473F0FA2}" type="presParOf" srcId="{A86FD8AD-0816-4F23-B0DC-4D5B889D0E11}" destId="{6AD1BB3A-0CDA-483B-BAE4-52267C447B24}" srcOrd="1" destOrd="0" presId="urn:microsoft.com/office/officeart/2016/7/layout/VerticalDownArrowProcess"/>
    <dgm:cxn modelId="{4F5BCDF5-70AA-467F-AB3F-6B7B6256FF65}" type="presParOf" srcId="{A86FD8AD-0816-4F23-B0DC-4D5B889D0E11}" destId="{C0BF1004-B7CB-4315-B47C-1E5DCB8B8FB9}" srcOrd="2" destOrd="0" presId="urn:microsoft.com/office/officeart/2016/7/layout/VerticalDownArrowProcess"/>
    <dgm:cxn modelId="{5377BCE9-CA83-4979-AF50-5C34C801FCC2}" type="presParOf" srcId="{3D5089AD-FD5D-4566-BCEC-4A1255CB2727}" destId="{B93920DC-7ED8-4DE1-9F12-8262D4C032EF}" srcOrd="5" destOrd="0" presId="urn:microsoft.com/office/officeart/2016/7/layout/VerticalDownArrowProcess"/>
    <dgm:cxn modelId="{08A557A9-7FAC-436A-848F-94D581827C5C}" type="presParOf" srcId="{3D5089AD-FD5D-4566-BCEC-4A1255CB2727}" destId="{CFBB2F35-8AAA-47AE-B3DB-66D98AF19A93}" srcOrd="6" destOrd="0" presId="urn:microsoft.com/office/officeart/2016/7/layout/VerticalDownArrowProcess"/>
    <dgm:cxn modelId="{F6DE30A2-5A75-4464-9344-DE77C0550911}" type="presParOf" srcId="{CFBB2F35-8AAA-47AE-B3DB-66D98AF19A93}" destId="{4F7C9D89-BDAA-4CB3-9FED-06648D843F84}" srcOrd="0" destOrd="0" presId="urn:microsoft.com/office/officeart/2016/7/layout/VerticalDownArrowProcess"/>
    <dgm:cxn modelId="{6C369200-DEE5-4E98-A557-4DA136035CA7}" type="presParOf" srcId="{CFBB2F35-8AAA-47AE-B3DB-66D98AF19A93}" destId="{5828951D-B08F-47D2-A859-20E8683622CC}" srcOrd="1" destOrd="0" presId="urn:microsoft.com/office/officeart/2016/7/layout/VerticalDownArrowProcess"/>
    <dgm:cxn modelId="{DDA2564E-3463-4044-A120-B6C20643F07C}" type="presParOf" srcId="{CFBB2F35-8AAA-47AE-B3DB-66D98AF19A93}" destId="{0453F5E1-1D2F-446E-BDF3-C5AE8DC9CDA4}" srcOrd="2" destOrd="0" presId="urn:microsoft.com/office/officeart/2016/7/layout/VerticalDownArrowProcess"/>
    <dgm:cxn modelId="{A3596AE7-8476-4AE9-996D-D18199481DB9}" type="presParOf" srcId="{3D5089AD-FD5D-4566-BCEC-4A1255CB2727}" destId="{72097A12-7AAE-4ABC-80EA-748A8F6728F7}" srcOrd="7" destOrd="0" presId="urn:microsoft.com/office/officeart/2016/7/layout/VerticalDownArrowProcess"/>
    <dgm:cxn modelId="{F037AD05-6134-4903-A5AC-2E100407D6BA}" type="presParOf" srcId="{3D5089AD-FD5D-4566-BCEC-4A1255CB2727}" destId="{5473AD4E-7B74-4BA5-AFF0-8457D24791D5}" srcOrd="8" destOrd="0" presId="urn:microsoft.com/office/officeart/2016/7/layout/VerticalDownArrowProcess"/>
    <dgm:cxn modelId="{794625C2-70F2-4893-985B-1F348BA2F840}" type="presParOf" srcId="{5473AD4E-7B74-4BA5-AFF0-8457D24791D5}" destId="{A8CC7CA1-84AF-42E9-A837-CAC4E69CA35F}" srcOrd="0" destOrd="0" presId="urn:microsoft.com/office/officeart/2016/7/layout/VerticalDownArrowProcess"/>
    <dgm:cxn modelId="{EAF5FDB1-2192-4AA1-AFED-E5EEE79298E0}" type="presParOf" srcId="{5473AD4E-7B74-4BA5-AFF0-8457D24791D5}" destId="{B62AADE5-6DEC-45F4-8B93-9B10315F1795}" srcOrd="1" destOrd="0" presId="urn:microsoft.com/office/officeart/2016/7/layout/VerticalDownArrowProcess"/>
    <dgm:cxn modelId="{EE033656-4E32-4ACF-AA85-486157A921E9}" type="presParOf" srcId="{5473AD4E-7B74-4BA5-AFF0-8457D24791D5}" destId="{F6C7A366-3147-4B32-B457-866B0D9866D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666FF0-E347-44D3-9C20-D7BDF0295A0B}"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095A9121-3233-45D2-BBDD-58FD8FEA2E8A}">
      <dgm:prSet/>
      <dgm:spPr/>
      <dgm:t>
        <a:bodyPr/>
        <a:lstStyle/>
        <a:p>
          <a:pPr>
            <a:lnSpc>
              <a:spcPct val="100000"/>
            </a:lnSpc>
          </a:pPr>
          <a:r>
            <a:rPr lang="en-US"/>
            <a:t>Develop </a:t>
          </a:r>
        </a:p>
      </dgm:t>
    </dgm:pt>
    <dgm:pt modelId="{5A511BF4-AB20-45C6-B1CF-7D953BED80F8}" type="parTrans" cxnId="{B97F90E1-0CC6-46C6-81DA-315C2CB0B7B7}">
      <dgm:prSet/>
      <dgm:spPr/>
      <dgm:t>
        <a:bodyPr/>
        <a:lstStyle/>
        <a:p>
          <a:endParaRPr lang="en-US"/>
        </a:p>
      </dgm:t>
    </dgm:pt>
    <dgm:pt modelId="{3BE960F2-B9A4-4D43-99A4-757D7D09FC9F}" type="sibTrans" cxnId="{B97F90E1-0CC6-46C6-81DA-315C2CB0B7B7}">
      <dgm:prSet/>
      <dgm:spPr/>
      <dgm:t>
        <a:bodyPr/>
        <a:lstStyle/>
        <a:p>
          <a:endParaRPr lang="en-US"/>
        </a:p>
      </dgm:t>
    </dgm:pt>
    <dgm:pt modelId="{C9DE26EE-D606-46BA-A04B-FEFCD166A285}">
      <dgm:prSet/>
      <dgm:spPr/>
      <dgm:t>
        <a:bodyPr/>
        <a:lstStyle/>
        <a:p>
          <a:pPr>
            <a:lnSpc>
              <a:spcPct val="100000"/>
            </a:lnSpc>
          </a:pPr>
          <a:r>
            <a:rPr lang="en-US" dirty="0"/>
            <a:t>NEW Solid chemicals for the oil and gas industry    </a:t>
          </a:r>
        </a:p>
      </dgm:t>
    </dgm:pt>
    <dgm:pt modelId="{702A93BA-69D0-4D66-9C86-4A3571E1AD02}" type="parTrans" cxnId="{DA631273-C6E9-45C5-B325-63139C68858D}">
      <dgm:prSet/>
      <dgm:spPr/>
      <dgm:t>
        <a:bodyPr/>
        <a:lstStyle/>
        <a:p>
          <a:endParaRPr lang="en-US"/>
        </a:p>
      </dgm:t>
    </dgm:pt>
    <dgm:pt modelId="{EEB870A4-9428-40CD-B18A-BF88E6138753}" type="sibTrans" cxnId="{DA631273-C6E9-45C5-B325-63139C68858D}">
      <dgm:prSet/>
      <dgm:spPr/>
      <dgm:t>
        <a:bodyPr/>
        <a:lstStyle/>
        <a:p>
          <a:endParaRPr lang="en-US"/>
        </a:p>
      </dgm:t>
    </dgm:pt>
    <dgm:pt modelId="{9EF04026-EADB-4360-9396-3F157FD30520}">
      <dgm:prSet/>
      <dgm:spPr/>
      <dgm:t>
        <a:bodyPr/>
        <a:lstStyle/>
        <a:p>
          <a:pPr>
            <a:lnSpc>
              <a:spcPct val="100000"/>
            </a:lnSpc>
          </a:pPr>
          <a:r>
            <a:rPr lang="en-US"/>
            <a:t>Identify</a:t>
          </a:r>
        </a:p>
      </dgm:t>
    </dgm:pt>
    <dgm:pt modelId="{D13207DF-58F0-4D80-91DD-7A4E3D232C25}" type="parTrans" cxnId="{B67FD087-8216-4C60-BB49-13DE502609B6}">
      <dgm:prSet/>
      <dgm:spPr/>
      <dgm:t>
        <a:bodyPr/>
        <a:lstStyle/>
        <a:p>
          <a:endParaRPr lang="en-US"/>
        </a:p>
      </dgm:t>
    </dgm:pt>
    <dgm:pt modelId="{69C6D45D-22C2-48DD-8BD2-6E9C2F7B9702}" type="sibTrans" cxnId="{B67FD087-8216-4C60-BB49-13DE502609B6}">
      <dgm:prSet/>
      <dgm:spPr/>
      <dgm:t>
        <a:bodyPr/>
        <a:lstStyle/>
        <a:p>
          <a:endParaRPr lang="en-US"/>
        </a:p>
      </dgm:t>
    </dgm:pt>
    <dgm:pt modelId="{D8E28B17-2E26-40B1-AABF-899F5D071ABD}">
      <dgm:prSet/>
      <dgm:spPr/>
      <dgm:t>
        <a:bodyPr/>
        <a:lstStyle/>
        <a:p>
          <a:pPr>
            <a:lnSpc>
              <a:spcPct val="100000"/>
            </a:lnSpc>
          </a:pPr>
          <a:r>
            <a:rPr lang="en-US" dirty="0"/>
            <a:t>New liquid products for solid applications</a:t>
          </a:r>
        </a:p>
      </dgm:t>
    </dgm:pt>
    <dgm:pt modelId="{0FD62FAE-7D57-4AE0-A523-273A1A016DA5}" type="parTrans" cxnId="{68723FBD-B77D-4908-9B39-852C63B3B7CF}">
      <dgm:prSet/>
      <dgm:spPr/>
      <dgm:t>
        <a:bodyPr/>
        <a:lstStyle/>
        <a:p>
          <a:endParaRPr lang="en-US"/>
        </a:p>
      </dgm:t>
    </dgm:pt>
    <dgm:pt modelId="{217D467D-BD0F-4E50-95D1-FB813600C06E}" type="sibTrans" cxnId="{68723FBD-B77D-4908-9B39-852C63B3B7CF}">
      <dgm:prSet/>
      <dgm:spPr/>
      <dgm:t>
        <a:bodyPr/>
        <a:lstStyle/>
        <a:p>
          <a:endParaRPr lang="en-US"/>
        </a:p>
      </dgm:t>
    </dgm:pt>
    <dgm:pt modelId="{F94AEBFC-D5F9-4A9D-9CFD-F7F3233B1FB6}">
      <dgm:prSet/>
      <dgm:spPr/>
      <dgm:t>
        <a:bodyPr/>
        <a:lstStyle/>
        <a:p>
          <a:pPr>
            <a:lnSpc>
              <a:spcPct val="100000"/>
            </a:lnSpc>
          </a:pPr>
          <a:r>
            <a:rPr lang="en-US"/>
            <a:t>Increase</a:t>
          </a:r>
        </a:p>
      </dgm:t>
    </dgm:pt>
    <dgm:pt modelId="{2D9CAA33-D4E4-4956-A3DF-FFB152A91FB3}" type="parTrans" cxnId="{CF93389F-BA4A-46E4-9870-7D9621746DFE}">
      <dgm:prSet/>
      <dgm:spPr/>
      <dgm:t>
        <a:bodyPr/>
        <a:lstStyle/>
        <a:p>
          <a:endParaRPr lang="en-US"/>
        </a:p>
      </dgm:t>
    </dgm:pt>
    <dgm:pt modelId="{0E9BA476-1144-43E1-A378-170EA568490D}" type="sibTrans" cxnId="{CF93389F-BA4A-46E4-9870-7D9621746DFE}">
      <dgm:prSet/>
      <dgm:spPr/>
      <dgm:t>
        <a:bodyPr/>
        <a:lstStyle/>
        <a:p>
          <a:endParaRPr lang="en-US"/>
        </a:p>
      </dgm:t>
    </dgm:pt>
    <dgm:pt modelId="{8FB85ED3-AB02-4FB1-BFCD-FB7BCBF1EDF5}">
      <dgm:prSet/>
      <dgm:spPr/>
      <dgm:t>
        <a:bodyPr/>
        <a:lstStyle/>
        <a:p>
          <a:pPr>
            <a:lnSpc>
              <a:spcPct val="100000"/>
            </a:lnSpc>
          </a:pPr>
          <a:r>
            <a:rPr lang="en-US" dirty="0"/>
            <a:t>Manufacturing capacity of our solid chemical products </a:t>
          </a:r>
        </a:p>
      </dgm:t>
    </dgm:pt>
    <dgm:pt modelId="{E1BE06EA-F285-4C79-906D-50E534942E02}" type="parTrans" cxnId="{BBC630B5-C6AC-42CC-8331-73305E122D24}">
      <dgm:prSet/>
      <dgm:spPr/>
      <dgm:t>
        <a:bodyPr/>
        <a:lstStyle/>
        <a:p>
          <a:endParaRPr lang="en-US"/>
        </a:p>
      </dgm:t>
    </dgm:pt>
    <dgm:pt modelId="{B4B7B66A-0E97-4E70-B35B-FAB660B824EA}" type="sibTrans" cxnId="{BBC630B5-C6AC-42CC-8331-73305E122D24}">
      <dgm:prSet/>
      <dgm:spPr/>
      <dgm:t>
        <a:bodyPr/>
        <a:lstStyle/>
        <a:p>
          <a:endParaRPr lang="en-US"/>
        </a:p>
      </dgm:t>
    </dgm:pt>
    <dgm:pt modelId="{7BCE4071-9509-490C-A12C-D8ADE2EF912A}" type="pres">
      <dgm:prSet presAssocID="{81666FF0-E347-44D3-9C20-D7BDF0295A0B}" presName="root" presStyleCnt="0">
        <dgm:presLayoutVars>
          <dgm:dir/>
          <dgm:resizeHandles val="exact"/>
        </dgm:presLayoutVars>
      </dgm:prSet>
      <dgm:spPr/>
    </dgm:pt>
    <dgm:pt modelId="{D315B2F0-B000-4F40-BD28-7B1BE7E7F06B}" type="pres">
      <dgm:prSet presAssocID="{095A9121-3233-45D2-BBDD-58FD8FEA2E8A}" presName="compNode" presStyleCnt="0"/>
      <dgm:spPr/>
    </dgm:pt>
    <dgm:pt modelId="{B0F85A27-6F12-4FD3-B1E0-273DC723C482}" type="pres">
      <dgm:prSet presAssocID="{095A9121-3233-45D2-BBDD-58FD8FEA2E8A}" presName="bgRect" presStyleLbl="bgShp" presStyleIdx="0" presStyleCnt="3"/>
      <dgm:spPr/>
    </dgm:pt>
    <dgm:pt modelId="{2F3AAACE-0C31-41B6-9074-D030F8DFEA19}" type="pres">
      <dgm:prSet presAssocID="{095A9121-3233-45D2-BBDD-58FD8FEA2E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8D46E00F-E854-4CD9-882A-CD0ABA023978}" type="pres">
      <dgm:prSet presAssocID="{095A9121-3233-45D2-BBDD-58FD8FEA2E8A}" presName="spaceRect" presStyleCnt="0"/>
      <dgm:spPr/>
    </dgm:pt>
    <dgm:pt modelId="{2FCB2072-2D76-419A-A1FA-FB1FCAA57575}" type="pres">
      <dgm:prSet presAssocID="{095A9121-3233-45D2-BBDD-58FD8FEA2E8A}" presName="parTx" presStyleLbl="revTx" presStyleIdx="0" presStyleCnt="6">
        <dgm:presLayoutVars>
          <dgm:chMax val="0"/>
          <dgm:chPref val="0"/>
        </dgm:presLayoutVars>
      </dgm:prSet>
      <dgm:spPr/>
    </dgm:pt>
    <dgm:pt modelId="{2FFDF8C2-8B8D-40F0-AB66-20A5EAC679DE}" type="pres">
      <dgm:prSet presAssocID="{095A9121-3233-45D2-BBDD-58FD8FEA2E8A}" presName="desTx" presStyleLbl="revTx" presStyleIdx="1" presStyleCnt="6">
        <dgm:presLayoutVars/>
      </dgm:prSet>
      <dgm:spPr/>
    </dgm:pt>
    <dgm:pt modelId="{D62E7996-50E8-4562-8177-D2E0BC8666FA}" type="pres">
      <dgm:prSet presAssocID="{3BE960F2-B9A4-4D43-99A4-757D7D09FC9F}" presName="sibTrans" presStyleCnt="0"/>
      <dgm:spPr/>
    </dgm:pt>
    <dgm:pt modelId="{9C61D3A1-8EDC-4B11-A816-AD0668C94DB5}" type="pres">
      <dgm:prSet presAssocID="{9EF04026-EADB-4360-9396-3F157FD30520}" presName="compNode" presStyleCnt="0"/>
      <dgm:spPr/>
    </dgm:pt>
    <dgm:pt modelId="{5CF271A8-6A1B-4BBA-A9FC-E1CD09E773CF}" type="pres">
      <dgm:prSet presAssocID="{9EF04026-EADB-4360-9396-3F157FD30520}" presName="bgRect" presStyleLbl="bgShp" presStyleIdx="1" presStyleCnt="3"/>
      <dgm:spPr/>
    </dgm:pt>
    <dgm:pt modelId="{CE00D0E6-690E-43F8-8F04-7504D50E87A6}" type="pres">
      <dgm:prSet presAssocID="{9EF04026-EADB-4360-9396-3F157FD305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BF60C90-1979-4980-A7B4-AED022EF67EB}" type="pres">
      <dgm:prSet presAssocID="{9EF04026-EADB-4360-9396-3F157FD30520}" presName="spaceRect" presStyleCnt="0"/>
      <dgm:spPr/>
    </dgm:pt>
    <dgm:pt modelId="{A4E3D81F-4047-4E90-A4D4-1B41F809B217}" type="pres">
      <dgm:prSet presAssocID="{9EF04026-EADB-4360-9396-3F157FD30520}" presName="parTx" presStyleLbl="revTx" presStyleIdx="2" presStyleCnt="6">
        <dgm:presLayoutVars>
          <dgm:chMax val="0"/>
          <dgm:chPref val="0"/>
        </dgm:presLayoutVars>
      </dgm:prSet>
      <dgm:spPr/>
    </dgm:pt>
    <dgm:pt modelId="{D7E59EB1-DDBD-4473-B879-27E26669870A}" type="pres">
      <dgm:prSet presAssocID="{9EF04026-EADB-4360-9396-3F157FD30520}" presName="desTx" presStyleLbl="revTx" presStyleIdx="3" presStyleCnt="6">
        <dgm:presLayoutVars/>
      </dgm:prSet>
      <dgm:spPr/>
    </dgm:pt>
    <dgm:pt modelId="{A81BB0DA-B214-4643-B153-8A92C874C280}" type="pres">
      <dgm:prSet presAssocID="{69C6D45D-22C2-48DD-8BD2-6E9C2F7B9702}" presName="sibTrans" presStyleCnt="0"/>
      <dgm:spPr/>
    </dgm:pt>
    <dgm:pt modelId="{6AB4A8F0-E601-4139-B8D3-0824D357EF70}" type="pres">
      <dgm:prSet presAssocID="{F94AEBFC-D5F9-4A9D-9CFD-F7F3233B1FB6}" presName="compNode" presStyleCnt="0"/>
      <dgm:spPr/>
    </dgm:pt>
    <dgm:pt modelId="{E3A6BFE5-39B6-4010-96B9-699DA78DCA78}" type="pres">
      <dgm:prSet presAssocID="{F94AEBFC-D5F9-4A9D-9CFD-F7F3233B1FB6}" presName="bgRect" presStyleLbl="bgShp" presStyleIdx="2" presStyleCnt="3"/>
      <dgm:spPr/>
    </dgm:pt>
    <dgm:pt modelId="{3DCD858D-9124-44F1-B2BE-8239F430E0D2}" type="pres">
      <dgm:prSet presAssocID="{F94AEBFC-D5F9-4A9D-9CFD-F7F3233B1F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4763DD48-1E4D-46E4-9836-C1529271F2B9}" type="pres">
      <dgm:prSet presAssocID="{F94AEBFC-D5F9-4A9D-9CFD-F7F3233B1FB6}" presName="spaceRect" presStyleCnt="0"/>
      <dgm:spPr/>
    </dgm:pt>
    <dgm:pt modelId="{7C6D2397-D17D-416F-A508-4D1410F58904}" type="pres">
      <dgm:prSet presAssocID="{F94AEBFC-D5F9-4A9D-9CFD-F7F3233B1FB6}" presName="parTx" presStyleLbl="revTx" presStyleIdx="4" presStyleCnt="6">
        <dgm:presLayoutVars>
          <dgm:chMax val="0"/>
          <dgm:chPref val="0"/>
        </dgm:presLayoutVars>
      </dgm:prSet>
      <dgm:spPr/>
    </dgm:pt>
    <dgm:pt modelId="{171E6D10-A518-4612-947A-FA2F98D40BD8}" type="pres">
      <dgm:prSet presAssocID="{F94AEBFC-D5F9-4A9D-9CFD-F7F3233B1FB6}" presName="desTx" presStyleLbl="revTx" presStyleIdx="5" presStyleCnt="6">
        <dgm:presLayoutVars/>
      </dgm:prSet>
      <dgm:spPr/>
    </dgm:pt>
  </dgm:ptLst>
  <dgm:cxnLst>
    <dgm:cxn modelId="{7EF50840-02A9-4D15-970E-58472A0F0275}" type="presOf" srcId="{8FB85ED3-AB02-4FB1-BFCD-FB7BCBF1EDF5}" destId="{171E6D10-A518-4612-947A-FA2F98D40BD8}" srcOrd="0" destOrd="0" presId="urn:microsoft.com/office/officeart/2018/2/layout/IconVerticalSolidList"/>
    <dgm:cxn modelId="{AD3B8766-0CA8-45F3-8113-F5930911DD51}" type="presOf" srcId="{C9DE26EE-D606-46BA-A04B-FEFCD166A285}" destId="{2FFDF8C2-8B8D-40F0-AB66-20A5EAC679DE}" srcOrd="0" destOrd="0" presId="urn:microsoft.com/office/officeart/2018/2/layout/IconVerticalSolidList"/>
    <dgm:cxn modelId="{F8E1D34B-F3B7-49A7-B3A7-C162287B6A31}" type="presOf" srcId="{D8E28B17-2E26-40B1-AABF-899F5D071ABD}" destId="{D7E59EB1-DDBD-4473-B879-27E26669870A}" srcOrd="0" destOrd="0" presId="urn:microsoft.com/office/officeart/2018/2/layout/IconVerticalSolidList"/>
    <dgm:cxn modelId="{718F6F4E-C3E0-4EE7-9BD2-C5587551A132}" type="presOf" srcId="{095A9121-3233-45D2-BBDD-58FD8FEA2E8A}" destId="{2FCB2072-2D76-419A-A1FA-FB1FCAA57575}" srcOrd="0" destOrd="0" presId="urn:microsoft.com/office/officeart/2018/2/layout/IconVerticalSolidList"/>
    <dgm:cxn modelId="{DA631273-C6E9-45C5-B325-63139C68858D}" srcId="{095A9121-3233-45D2-BBDD-58FD8FEA2E8A}" destId="{C9DE26EE-D606-46BA-A04B-FEFCD166A285}" srcOrd="0" destOrd="0" parTransId="{702A93BA-69D0-4D66-9C86-4A3571E1AD02}" sibTransId="{EEB870A4-9428-40CD-B18A-BF88E6138753}"/>
    <dgm:cxn modelId="{B67FD087-8216-4C60-BB49-13DE502609B6}" srcId="{81666FF0-E347-44D3-9C20-D7BDF0295A0B}" destId="{9EF04026-EADB-4360-9396-3F157FD30520}" srcOrd="1" destOrd="0" parTransId="{D13207DF-58F0-4D80-91DD-7A4E3D232C25}" sibTransId="{69C6D45D-22C2-48DD-8BD2-6E9C2F7B9702}"/>
    <dgm:cxn modelId="{CF93389F-BA4A-46E4-9870-7D9621746DFE}" srcId="{81666FF0-E347-44D3-9C20-D7BDF0295A0B}" destId="{F94AEBFC-D5F9-4A9D-9CFD-F7F3233B1FB6}" srcOrd="2" destOrd="0" parTransId="{2D9CAA33-D4E4-4956-A3DF-FFB152A91FB3}" sibTransId="{0E9BA476-1144-43E1-A378-170EA568490D}"/>
    <dgm:cxn modelId="{513278A0-B0E1-4DA4-9AA8-C50E4FCF6D69}" type="presOf" srcId="{F94AEBFC-D5F9-4A9D-9CFD-F7F3233B1FB6}" destId="{7C6D2397-D17D-416F-A508-4D1410F58904}" srcOrd="0" destOrd="0" presId="urn:microsoft.com/office/officeart/2018/2/layout/IconVerticalSolidList"/>
    <dgm:cxn modelId="{745D8BAE-A6E1-4BDF-9792-4A21089DEAE4}" type="presOf" srcId="{9EF04026-EADB-4360-9396-3F157FD30520}" destId="{A4E3D81F-4047-4E90-A4D4-1B41F809B217}" srcOrd="0" destOrd="0" presId="urn:microsoft.com/office/officeart/2018/2/layout/IconVerticalSolidList"/>
    <dgm:cxn modelId="{BBC630B5-C6AC-42CC-8331-73305E122D24}" srcId="{F94AEBFC-D5F9-4A9D-9CFD-F7F3233B1FB6}" destId="{8FB85ED3-AB02-4FB1-BFCD-FB7BCBF1EDF5}" srcOrd="0" destOrd="0" parTransId="{E1BE06EA-F285-4C79-906D-50E534942E02}" sibTransId="{B4B7B66A-0E97-4E70-B35B-FAB660B824EA}"/>
    <dgm:cxn modelId="{68723FBD-B77D-4908-9B39-852C63B3B7CF}" srcId="{9EF04026-EADB-4360-9396-3F157FD30520}" destId="{D8E28B17-2E26-40B1-AABF-899F5D071ABD}" srcOrd="0" destOrd="0" parTransId="{0FD62FAE-7D57-4AE0-A523-273A1A016DA5}" sibTransId="{217D467D-BD0F-4E50-95D1-FB813600C06E}"/>
    <dgm:cxn modelId="{22932DD0-7217-4343-9D89-6CCF8A1FFB86}" type="presOf" srcId="{81666FF0-E347-44D3-9C20-D7BDF0295A0B}" destId="{7BCE4071-9509-490C-A12C-D8ADE2EF912A}" srcOrd="0" destOrd="0" presId="urn:microsoft.com/office/officeart/2018/2/layout/IconVerticalSolidList"/>
    <dgm:cxn modelId="{B97F90E1-0CC6-46C6-81DA-315C2CB0B7B7}" srcId="{81666FF0-E347-44D3-9C20-D7BDF0295A0B}" destId="{095A9121-3233-45D2-BBDD-58FD8FEA2E8A}" srcOrd="0" destOrd="0" parTransId="{5A511BF4-AB20-45C6-B1CF-7D953BED80F8}" sibTransId="{3BE960F2-B9A4-4D43-99A4-757D7D09FC9F}"/>
    <dgm:cxn modelId="{28F51AF2-EB18-4C21-BA2A-85CBC44A9372}" type="presParOf" srcId="{7BCE4071-9509-490C-A12C-D8ADE2EF912A}" destId="{D315B2F0-B000-4F40-BD28-7B1BE7E7F06B}" srcOrd="0" destOrd="0" presId="urn:microsoft.com/office/officeart/2018/2/layout/IconVerticalSolidList"/>
    <dgm:cxn modelId="{DDAAA6F6-0F95-44E0-868D-3F699D7F3D16}" type="presParOf" srcId="{D315B2F0-B000-4F40-BD28-7B1BE7E7F06B}" destId="{B0F85A27-6F12-4FD3-B1E0-273DC723C482}" srcOrd="0" destOrd="0" presId="urn:microsoft.com/office/officeart/2018/2/layout/IconVerticalSolidList"/>
    <dgm:cxn modelId="{1321237D-CE1A-4505-AA11-AB365B20BE77}" type="presParOf" srcId="{D315B2F0-B000-4F40-BD28-7B1BE7E7F06B}" destId="{2F3AAACE-0C31-41B6-9074-D030F8DFEA19}" srcOrd="1" destOrd="0" presId="urn:microsoft.com/office/officeart/2018/2/layout/IconVerticalSolidList"/>
    <dgm:cxn modelId="{FA7562A8-6CB1-4B0D-A6AD-766455CECE49}" type="presParOf" srcId="{D315B2F0-B000-4F40-BD28-7B1BE7E7F06B}" destId="{8D46E00F-E854-4CD9-882A-CD0ABA023978}" srcOrd="2" destOrd="0" presId="urn:microsoft.com/office/officeart/2018/2/layout/IconVerticalSolidList"/>
    <dgm:cxn modelId="{2F755707-BEEF-4DFE-AAFE-3DEDF3B27784}" type="presParOf" srcId="{D315B2F0-B000-4F40-BD28-7B1BE7E7F06B}" destId="{2FCB2072-2D76-419A-A1FA-FB1FCAA57575}" srcOrd="3" destOrd="0" presId="urn:microsoft.com/office/officeart/2018/2/layout/IconVerticalSolidList"/>
    <dgm:cxn modelId="{740156C7-AF15-4C81-91E3-947F3122C590}" type="presParOf" srcId="{D315B2F0-B000-4F40-BD28-7B1BE7E7F06B}" destId="{2FFDF8C2-8B8D-40F0-AB66-20A5EAC679DE}" srcOrd="4" destOrd="0" presId="urn:microsoft.com/office/officeart/2018/2/layout/IconVerticalSolidList"/>
    <dgm:cxn modelId="{8C2D79B2-80C5-4258-8DE0-E3FDFE50FA55}" type="presParOf" srcId="{7BCE4071-9509-490C-A12C-D8ADE2EF912A}" destId="{D62E7996-50E8-4562-8177-D2E0BC8666FA}" srcOrd="1" destOrd="0" presId="urn:microsoft.com/office/officeart/2018/2/layout/IconVerticalSolidList"/>
    <dgm:cxn modelId="{9F6D1649-2307-4C9E-800F-8ACE65D13D8A}" type="presParOf" srcId="{7BCE4071-9509-490C-A12C-D8ADE2EF912A}" destId="{9C61D3A1-8EDC-4B11-A816-AD0668C94DB5}" srcOrd="2" destOrd="0" presId="urn:microsoft.com/office/officeart/2018/2/layout/IconVerticalSolidList"/>
    <dgm:cxn modelId="{DC712528-89CE-42FD-B698-38A5B9DBBC46}" type="presParOf" srcId="{9C61D3A1-8EDC-4B11-A816-AD0668C94DB5}" destId="{5CF271A8-6A1B-4BBA-A9FC-E1CD09E773CF}" srcOrd="0" destOrd="0" presId="urn:microsoft.com/office/officeart/2018/2/layout/IconVerticalSolidList"/>
    <dgm:cxn modelId="{9C86C10B-F604-40B8-8108-DA6741A2E527}" type="presParOf" srcId="{9C61D3A1-8EDC-4B11-A816-AD0668C94DB5}" destId="{CE00D0E6-690E-43F8-8F04-7504D50E87A6}" srcOrd="1" destOrd="0" presId="urn:microsoft.com/office/officeart/2018/2/layout/IconVerticalSolidList"/>
    <dgm:cxn modelId="{1DAC8A85-9DAD-408A-BD79-B4DA3400D878}" type="presParOf" srcId="{9C61D3A1-8EDC-4B11-A816-AD0668C94DB5}" destId="{BBF60C90-1979-4980-A7B4-AED022EF67EB}" srcOrd="2" destOrd="0" presId="urn:microsoft.com/office/officeart/2018/2/layout/IconVerticalSolidList"/>
    <dgm:cxn modelId="{6CA0F83E-F7DD-4398-AC07-1AB8321DCA84}" type="presParOf" srcId="{9C61D3A1-8EDC-4B11-A816-AD0668C94DB5}" destId="{A4E3D81F-4047-4E90-A4D4-1B41F809B217}" srcOrd="3" destOrd="0" presId="urn:microsoft.com/office/officeart/2018/2/layout/IconVerticalSolidList"/>
    <dgm:cxn modelId="{4CD204A7-82C0-4B55-AB9D-F2055EA3756E}" type="presParOf" srcId="{9C61D3A1-8EDC-4B11-A816-AD0668C94DB5}" destId="{D7E59EB1-DDBD-4473-B879-27E26669870A}" srcOrd="4" destOrd="0" presId="urn:microsoft.com/office/officeart/2018/2/layout/IconVerticalSolidList"/>
    <dgm:cxn modelId="{1E216BB8-6F3F-4F7F-B25C-74076E5F0E29}" type="presParOf" srcId="{7BCE4071-9509-490C-A12C-D8ADE2EF912A}" destId="{A81BB0DA-B214-4643-B153-8A92C874C280}" srcOrd="3" destOrd="0" presId="urn:microsoft.com/office/officeart/2018/2/layout/IconVerticalSolidList"/>
    <dgm:cxn modelId="{802AB02A-34A8-4DA1-8293-56CD06041C26}" type="presParOf" srcId="{7BCE4071-9509-490C-A12C-D8ADE2EF912A}" destId="{6AB4A8F0-E601-4139-B8D3-0824D357EF70}" srcOrd="4" destOrd="0" presId="urn:microsoft.com/office/officeart/2018/2/layout/IconVerticalSolidList"/>
    <dgm:cxn modelId="{C460674A-CA6C-49CF-9495-BEC4CB384366}" type="presParOf" srcId="{6AB4A8F0-E601-4139-B8D3-0824D357EF70}" destId="{E3A6BFE5-39B6-4010-96B9-699DA78DCA78}" srcOrd="0" destOrd="0" presId="urn:microsoft.com/office/officeart/2018/2/layout/IconVerticalSolidList"/>
    <dgm:cxn modelId="{F2518759-621C-4CC6-AEDD-96E66D456001}" type="presParOf" srcId="{6AB4A8F0-E601-4139-B8D3-0824D357EF70}" destId="{3DCD858D-9124-44F1-B2BE-8239F430E0D2}" srcOrd="1" destOrd="0" presId="urn:microsoft.com/office/officeart/2018/2/layout/IconVerticalSolidList"/>
    <dgm:cxn modelId="{829EBED4-3863-4A5A-B96B-09925EC7038B}" type="presParOf" srcId="{6AB4A8F0-E601-4139-B8D3-0824D357EF70}" destId="{4763DD48-1E4D-46E4-9836-C1529271F2B9}" srcOrd="2" destOrd="0" presId="urn:microsoft.com/office/officeart/2018/2/layout/IconVerticalSolidList"/>
    <dgm:cxn modelId="{560D60E8-998D-4308-B763-0C097F9B9039}" type="presParOf" srcId="{6AB4A8F0-E601-4139-B8D3-0824D357EF70}" destId="{7C6D2397-D17D-416F-A508-4D1410F58904}" srcOrd="3" destOrd="0" presId="urn:microsoft.com/office/officeart/2018/2/layout/IconVerticalSolidList"/>
    <dgm:cxn modelId="{6A8B5674-E49D-4054-94DE-B183F98FBB8D}" type="presParOf" srcId="{6AB4A8F0-E601-4139-B8D3-0824D357EF70}" destId="{171E6D10-A518-4612-947A-FA2F98D40BD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73E95-9A21-4047-A10E-BC0A5D2CFC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62EF15-E0B5-4C74-BBFD-29333B8E45B1}">
      <dgm:prSet/>
      <dgm:spPr/>
      <dgm:t>
        <a:bodyPr/>
        <a:lstStyle/>
        <a:p>
          <a:pPr>
            <a:lnSpc>
              <a:spcPct val="100000"/>
            </a:lnSpc>
          </a:pPr>
          <a:r>
            <a:rPr lang="en-US" dirty="0"/>
            <a:t>Testing &amp; analysis for specific chemical needs</a:t>
          </a:r>
        </a:p>
      </dgm:t>
    </dgm:pt>
    <dgm:pt modelId="{00733D9F-C46C-4E22-B8CA-430225DBA2AB}" type="parTrans" cxnId="{21B1A75F-980D-4AFC-8AD5-B8C90FA675E7}">
      <dgm:prSet/>
      <dgm:spPr/>
      <dgm:t>
        <a:bodyPr/>
        <a:lstStyle/>
        <a:p>
          <a:endParaRPr lang="en-US"/>
        </a:p>
      </dgm:t>
    </dgm:pt>
    <dgm:pt modelId="{4ABE3E26-278F-4DE8-B432-B6471AF0DF11}" type="sibTrans" cxnId="{21B1A75F-980D-4AFC-8AD5-B8C90FA675E7}">
      <dgm:prSet/>
      <dgm:spPr/>
      <dgm:t>
        <a:bodyPr/>
        <a:lstStyle/>
        <a:p>
          <a:pPr>
            <a:lnSpc>
              <a:spcPct val="100000"/>
            </a:lnSpc>
          </a:pPr>
          <a:endParaRPr lang="en-US"/>
        </a:p>
      </dgm:t>
    </dgm:pt>
    <dgm:pt modelId="{80EED67A-B80E-4032-8C33-2A3FD166817A}">
      <dgm:prSet/>
      <dgm:spPr/>
      <dgm:t>
        <a:bodyPr/>
        <a:lstStyle/>
        <a:p>
          <a:pPr>
            <a:lnSpc>
              <a:spcPct val="100000"/>
            </a:lnSpc>
          </a:pPr>
          <a:r>
            <a:rPr lang="en-US"/>
            <a:t>Water analysis, Solid analysis, oil in water analysis</a:t>
          </a:r>
        </a:p>
      </dgm:t>
    </dgm:pt>
    <dgm:pt modelId="{DADE3849-F65A-4EAB-AD72-8D560E890F67}" type="parTrans" cxnId="{37511907-A3C5-48B7-BA4A-699C2F9776C3}">
      <dgm:prSet/>
      <dgm:spPr/>
      <dgm:t>
        <a:bodyPr/>
        <a:lstStyle/>
        <a:p>
          <a:endParaRPr lang="en-US"/>
        </a:p>
      </dgm:t>
    </dgm:pt>
    <dgm:pt modelId="{7FE9B4E2-4FE5-4634-B1BD-BABE32CA25E8}" type="sibTrans" cxnId="{37511907-A3C5-48B7-BA4A-699C2F9776C3}">
      <dgm:prSet/>
      <dgm:spPr/>
      <dgm:t>
        <a:bodyPr/>
        <a:lstStyle/>
        <a:p>
          <a:pPr>
            <a:lnSpc>
              <a:spcPct val="100000"/>
            </a:lnSpc>
          </a:pPr>
          <a:endParaRPr lang="en-US"/>
        </a:p>
      </dgm:t>
    </dgm:pt>
    <dgm:pt modelId="{F6D96155-9AEC-49DC-8403-2CC87727CD0A}">
      <dgm:prSet/>
      <dgm:spPr/>
      <dgm:t>
        <a:bodyPr/>
        <a:lstStyle/>
        <a:p>
          <a:pPr>
            <a:lnSpc>
              <a:spcPct val="100000"/>
            </a:lnSpc>
          </a:pPr>
          <a:r>
            <a:rPr lang="en-US"/>
            <a:t>Product delivery &amp; setup</a:t>
          </a:r>
        </a:p>
      </dgm:t>
    </dgm:pt>
    <dgm:pt modelId="{71FF6471-6722-419C-93A0-DF1886CFED4F}" type="parTrans" cxnId="{DBBE8A19-1F0B-43A3-BE9D-87F77B4A4E7E}">
      <dgm:prSet/>
      <dgm:spPr/>
      <dgm:t>
        <a:bodyPr/>
        <a:lstStyle/>
        <a:p>
          <a:endParaRPr lang="en-US"/>
        </a:p>
      </dgm:t>
    </dgm:pt>
    <dgm:pt modelId="{E2C91ACB-4B34-4AB3-9D7A-5E8E6B8DC283}" type="sibTrans" cxnId="{DBBE8A19-1F0B-43A3-BE9D-87F77B4A4E7E}">
      <dgm:prSet/>
      <dgm:spPr/>
      <dgm:t>
        <a:bodyPr/>
        <a:lstStyle/>
        <a:p>
          <a:pPr>
            <a:lnSpc>
              <a:spcPct val="100000"/>
            </a:lnSpc>
          </a:pPr>
          <a:endParaRPr lang="en-US"/>
        </a:p>
      </dgm:t>
    </dgm:pt>
    <dgm:pt modelId="{953580D8-7D4F-4692-B342-D9259FBFEF9A}">
      <dgm:prSet/>
      <dgm:spPr/>
      <dgm:t>
        <a:bodyPr/>
        <a:lstStyle/>
        <a:p>
          <a:pPr>
            <a:lnSpc>
              <a:spcPct val="100000"/>
            </a:lnSpc>
          </a:pPr>
          <a:r>
            <a:rPr lang="en-US"/>
            <a:t>Saltwater disposal facility treatments</a:t>
          </a:r>
        </a:p>
      </dgm:t>
    </dgm:pt>
    <dgm:pt modelId="{274F96C8-DFCD-4955-974A-585E00ADF9D4}" type="parTrans" cxnId="{20E510DA-9235-4E91-8CD0-4ABD5B741292}">
      <dgm:prSet/>
      <dgm:spPr/>
      <dgm:t>
        <a:bodyPr/>
        <a:lstStyle/>
        <a:p>
          <a:endParaRPr lang="en-US"/>
        </a:p>
      </dgm:t>
    </dgm:pt>
    <dgm:pt modelId="{E0B69CF9-4BDF-46A1-A28E-0DDE3BD4323E}" type="sibTrans" cxnId="{20E510DA-9235-4E91-8CD0-4ABD5B741292}">
      <dgm:prSet/>
      <dgm:spPr/>
      <dgm:t>
        <a:bodyPr/>
        <a:lstStyle/>
        <a:p>
          <a:pPr>
            <a:lnSpc>
              <a:spcPct val="100000"/>
            </a:lnSpc>
          </a:pPr>
          <a:endParaRPr lang="en-US"/>
        </a:p>
      </dgm:t>
    </dgm:pt>
    <dgm:pt modelId="{FEFA983F-F5B0-4344-BDCD-8A9BE980098B}">
      <dgm:prSet/>
      <dgm:spPr/>
      <dgm:t>
        <a:bodyPr/>
        <a:lstStyle/>
        <a:p>
          <a:pPr>
            <a:lnSpc>
              <a:spcPct val="100000"/>
            </a:lnSpc>
          </a:pPr>
          <a:r>
            <a:rPr lang="en-US"/>
            <a:t>Chemical treatments for production &amp; completion</a:t>
          </a:r>
        </a:p>
      </dgm:t>
    </dgm:pt>
    <dgm:pt modelId="{75972257-9694-4D84-B586-1B8A706DFCE6}" type="parTrans" cxnId="{DF86B8E1-985E-418E-8206-6B07B4244E2B}">
      <dgm:prSet/>
      <dgm:spPr/>
      <dgm:t>
        <a:bodyPr/>
        <a:lstStyle/>
        <a:p>
          <a:endParaRPr lang="en-US"/>
        </a:p>
      </dgm:t>
    </dgm:pt>
    <dgm:pt modelId="{2E1365A3-5E60-4133-B7B3-62181423A21E}" type="sibTrans" cxnId="{DF86B8E1-985E-418E-8206-6B07B4244E2B}">
      <dgm:prSet/>
      <dgm:spPr/>
      <dgm:t>
        <a:bodyPr/>
        <a:lstStyle/>
        <a:p>
          <a:pPr>
            <a:lnSpc>
              <a:spcPct val="100000"/>
            </a:lnSpc>
          </a:pPr>
          <a:endParaRPr lang="en-US"/>
        </a:p>
      </dgm:t>
    </dgm:pt>
    <dgm:pt modelId="{89F7664D-3703-4A5C-9B10-CDF558662743}">
      <dgm:prSet/>
      <dgm:spPr/>
      <dgm:t>
        <a:bodyPr/>
        <a:lstStyle/>
        <a:p>
          <a:pPr>
            <a:lnSpc>
              <a:spcPct val="100000"/>
            </a:lnSpc>
          </a:pPr>
          <a:r>
            <a:rPr lang="en-US"/>
            <a:t>Truck Treating services</a:t>
          </a:r>
        </a:p>
      </dgm:t>
    </dgm:pt>
    <dgm:pt modelId="{71222E6A-06A7-4895-81E3-BE24E2AAD556}" type="parTrans" cxnId="{6A437603-AB20-4F2B-80F9-A5B863B73427}">
      <dgm:prSet/>
      <dgm:spPr/>
      <dgm:t>
        <a:bodyPr/>
        <a:lstStyle/>
        <a:p>
          <a:endParaRPr lang="en-US"/>
        </a:p>
      </dgm:t>
    </dgm:pt>
    <dgm:pt modelId="{B178679A-8EE9-478E-A367-D24AAE5BCB56}" type="sibTrans" cxnId="{6A437603-AB20-4F2B-80F9-A5B863B73427}">
      <dgm:prSet/>
      <dgm:spPr/>
      <dgm:t>
        <a:bodyPr/>
        <a:lstStyle/>
        <a:p>
          <a:pPr>
            <a:lnSpc>
              <a:spcPct val="100000"/>
            </a:lnSpc>
          </a:pPr>
          <a:endParaRPr lang="en-US"/>
        </a:p>
      </dgm:t>
    </dgm:pt>
    <dgm:pt modelId="{8677D795-9991-41B8-AFAE-E9C93A956518}">
      <dgm:prSet/>
      <dgm:spPr/>
      <dgm:t>
        <a:bodyPr/>
        <a:lstStyle/>
        <a:p>
          <a:pPr>
            <a:lnSpc>
              <a:spcPct val="100000"/>
            </a:lnSpc>
          </a:pPr>
          <a:r>
            <a:rPr lang="en-US"/>
            <a:t>Pipelines: oil and gas gathering facilities</a:t>
          </a:r>
        </a:p>
      </dgm:t>
    </dgm:pt>
    <dgm:pt modelId="{A7C8BC67-CEC9-4E9C-A9F3-7A1DBF22A82C}" type="parTrans" cxnId="{73F00690-EDF3-42D1-AC46-E4115D62A6E7}">
      <dgm:prSet/>
      <dgm:spPr/>
      <dgm:t>
        <a:bodyPr/>
        <a:lstStyle/>
        <a:p>
          <a:endParaRPr lang="en-US"/>
        </a:p>
      </dgm:t>
    </dgm:pt>
    <dgm:pt modelId="{986D8765-A42D-4725-9D1B-71ABD4C8762E}" type="sibTrans" cxnId="{73F00690-EDF3-42D1-AC46-E4115D62A6E7}">
      <dgm:prSet/>
      <dgm:spPr/>
      <dgm:t>
        <a:bodyPr/>
        <a:lstStyle/>
        <a:p>
          <a:endParaRPr lang="en-US"/>
        </a:p>
      </dgm:t>
    </dgm:pt>
    <dgm:pt modelId="{510D1A67-9231-488E-88F1-C178342D9BF3}" type="pres">
      <dgm:prSet presAssocID="{76F73E95-9A21-4047-A10E-BC0A5D2CFCE4}" presName="root" presStyleCnt="0">
        <dgm:presLayoutVars>
          <dgm:dir/>
          <dgm:resizeHandles val="exact"/>
        </dgm:presLayoutVars>
      </dgm:prSet>
      <dgm:spPr/>
    </dgm:pt>
    <dgm:pt modelId="{6000B1BD-4C3D-4F35-A8AF-25600E9845BC}" type="pres">
      <dgm:prSet presAssocID="{B862EF15-E0B5-4C74-BBFD-29333B8E45B1}" presName="compNode" presStyleCnt="0"/>
      <dgm:spPr/>
    </dgm:pt>
    <dgm:pt modelId="{BE7CE5F8-E366-4C21-86BA-351AEEB47CDB}" type="pres">
      <dgm:prSet presAssocID="{B862EF15-E0B5-4C74-BBFD-29333B8E45B1}" presName="bgRect" presStyleLbl="bgShp" presStyleIdx="0" presStyleCnt="7"/>
      <dgm:spPr/>
    </dgm:pt>
    <dgm:pt modelId="{94A8640A-90DD-4B2E-8838-FCD9C656ABD9}" type="pres">
      <dgm:prSet presAssocID="{B862EF15-E0B5-4C74-BBFD-29333B8E45B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680D85DB-EAD6-4A1D-9912-5BF3B1DBFEC4}" type="pres">
      <dgm:prSet presAssocID="{B862EF15-E0B5-4C74-BBFD-29333B8E45B1}" presName="spaceRect" presStyleCnt="0"/>
      <dgm:spPr/>
    </dgm:pt>
    <dgm:pt modelId="{ADCE198B-CE3F-4688-B24C-41775AFC29BE}" type="pres">
      <dgm:prSet presAssocID="{B862EF15-E0B5-4C74-BBFD-29333B8E45B1}" presName="parTx" presStyleLbl="revTx" presStyleIdx="0" presStyleCnt="7">
        <dgm:presLayoutVars>
          <dgm:chMax val="0"/>
          <dgm:chPref val="0"/>
        </dgm:presLayoutVars>
      </dgm:prSet>
      <dgm:spPr/>
    </dgm:pt>
    <dgm:pt modelId="{82180AC4-11B1-44B3-96BA-178BD47047F3}" type="pres">
      <dgm:prSet presAssocID="{4ABE3E26-278F-4DE8-B432-B6471AF0DF11}" presName="sibTrans" presStyleCnt="0"/>
      <dgm:spPr/>
    </dgm:pt>
    <dgm:pt modelId="{FC7B4937-F58C-4D71-B03E-45734F32A4C1}" type="pres">
      <dgm:prSet presAssocID="{80EED67A-B80E-4032-8C33-2A3FD166817A}" presName="compNode" presStyleCnt="0"/>
      <dgm:spPr/>
    </dgm:pt>
    <dgm:pt modelId="{F074CD3D-59FE-4697-81CB-DA8243FDC1CE}" type="pres">
      <dgm:prSet presAssocID="{80EED67A-B80E-4032-8C33-2A3FD166817A}" presName="bgRect" presStyleLbl="bgShp" presStyleIdx="1" presStyleCnt="7"/>
      <dgm:spPr/>
    </dgm:pt>
    <dgm:pt modelId="{B6229924-8515-4884-9A55-9ED57D092EA7}" type="pres">
      <dgm:prSet presAssocID="{80EED67A-B80E-4032-8C33-2A3FD166817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34A486ED-0C14-4ACB-9166-8B0A7D4F285B}" type="pres">
      <dgm:prSet presAssocID="{80EED67A-B80E-4032-8C33-2A3FD166817A}" presName="spaceRect" presStyleCnt="0"/>
      <dgm:spPr/>
    </dgm:pt>
    <dgm:pt modelId="{CED7EFAE-D207-424B-98BE-92EEAF3C1E5B}" type="pres">
      <dgm:prSet presAssocID="{80EED67A-B80E-4032-8C33-2A3FD166817A}" presName="parTx" presStyleLbl="revTx" presStyleIdx="1" presStyleCnt="7">
        <dgm:presLayoutVars>
          <dgm:chMax val="0"/>
          <dgm:chPref val="0"/>
        </dgm:presLayoutVars>
      </dgm:prSet>
      <dgm:spPr/>
    </dgm:pt>
    <dgm:pt modelId="{2DB59DFC-F773-47AE-8FF9-A1FF9305D08B}" type="pres">
      <dgm:prSet presAssocID="{7FE9B4E2-4FE5-4634-B1BD-BABE32CA25E8}" presName="sibTrans" presStyleCnt="0"/>
      <dgm:spPr/>
    </dgm:pt>
    <dgm:pt modelId="{907BE0BC-88EA-41E2-A247-D5D80CA2D24C}" type="pres">
      <dgm:prSet presAssocID="{F6D96155-9AEC-49DC-8403-2CC87727CD0A}" presName="compNode" presStyleCnt="0"/>
      <dgm:spPr/>
    </dgm:pt>
    <dgm:pt modelId="{B3A0077C-5CB2-4436-8CA1-C6F3F255D48D}" type="pres">
      <dgm:prSet presAssocID="{F6D96155-9AEC-49DC-8403-2CC87727CD0A}" presName="bgRect" presStyleLbl="bgShp" presStyleIdx="2" presStyleCnt="7"/>
      <dgm:spPr/>
    </dgm:pt>
    <dgm:pt modelId="{2E9A3CBA-6DA2-4F4E-ABA6-5AC5D3E25378}" type="pres">
      <dgm:prSet presAssocID="{F6D96155-9AEC-49DC-8403-2CC87727CD0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a:ext>
      </dgm:extLst>
    </dgm:pt>
    <dgm:pt modelId="{1E14E9C2-806A-4CFB-A2B0-54E6BBC68321}" type="pres">
      <dgm:prSet presAssocID="{F6D96155-9AEC-49DC-8403-2CC87727CD0A}" presName="spaceRect" presStyleCnt="0"/>
      <dgm:spPr/>
    </dgm:pt>
    <dgm:pt modelId="{15435F13-A793-4F1D-B650-BE8BFC9F5B94}" type="pres">
      <dgm:prSet presAssocID="{F6D96155-9AEC-49DC-8403-2CC87727CD0A}" presName="parTx" presStyleLbl="revTx" presStyleIdx="2" presStyleCnt="7">
        <dgm:presLayoutVars>
          <dgm:chMax val="0"/>
          <dgm:chPref val="0"/>
        </dgm:presLayoutVars>
      </dgm:prSet>
      <dgm:spPr/>
    </dgm:pt>
    <dgm:pt modelId="{7D9E7895-39FC-4427-ABCE-A4055C634F55}" type="pres">
      <dgm:prSet presAssocID="{E2C91ACB-4B34-4AB3-9D7A-5E8E6B8DC283}" presName="sibTrans" presStyleCnt="0"/>
      <dgm:spPr/>
    </dgm:pt>
    <dgm:pt modelId="{4B7D7629-87C3-4E5F-B913-6BD7B58AE67C}" type="pres">
      <dgm:prSet presAssocID="{953580D8-7D4F-4692-B342-D9259FBFEF9A}" presName="compNode" presStyleCnt="0"/>
      <dgm:spPr/>
    </dgm:pt>
    <dgm:pt modelId="{FC67AA4C-9304-453D-890C-FC912822BBDB}" type="pres">
      <dgm:prSet presAssocID="{953580D8-7D4F-4692-B342-D9259FBFEF9A}" presName="bgRect" presStyleLbl="bgShp" presStyleIdx="3" presStyleCnt="7"/>
      <dgm:spPr/>
    </dgm:pt>
    <dgm:pt modelId="{6CB46005-ECC6-4DD8-B896-DF309BD9FD62}" type="pres">
      <dgm:prSet presAssocID="{953580D8-7D4F-4692-B342-D9259FBFEF9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
        </a:ext>
      </dgm:extLst>
    </dgm:pt>
    <dgm:pt modelId="{DAF6C22B-1465-4DC8-B8DB-BEE59406020B}" type="pres">
      <dgm:prSet presAssocID="{953580D8-7D4F-4692-B342-D9259FBFEF9A}" presName="spaceRect" presStyleCnt="0"/>
      <dgm:spPr/>
    </dgm:pt>
    <dgm:pt modelId="{C833D4B9-EAA3-4FCF-98CF-3ECF6E1BAE8E}" type="pres">
      <dgm:prSet presAssocID="{953580D8-7D4F-4692-B342-D9259FBFEF9A}" presName="parTx" presStyleLbl="revTx" presStyleIdx="3" presStyleCnt="7">
        <dgm:presLayoutVars>
          <dgm:chMax val="0"/>
          <dgm:chPref val="0"/>
        </dgm:presLayoutVars>
      </dgm:prSet>
      <dgm:spPr/>
    </dgm:pt>
    <dgm:pt modelId="{CD475C06-A42E-48CA-9574-098E7496ED2B}" type="pres">
      <dgm:prSet presAssocID="{E0B69CF9-4BDF-46A1-A28E-0DDE3BD4323E}" presName="sibTrans" presStyleCnt="0"/>
      <dgm:spPr/>
    </dgm:pt>
    <dgm:pt modelId="{D845A74E-34DB-4640-844D-3052D66D9E93}" type="pres">
      <dgm:prSet presAssocID="{FEFA983F-F5B0-4344-BDCD-8A9BE980098B}" presName="compNode" presStyleCnt="0"/>
      <dgm:spPr/>
    </dgm:pt>
    <dgm:pt modelId="{2B7178C1-CA68-484E-B52F-883EF31E9637}" type="pres">
      <dgm:prSet presAssocID="{FEFA983F-F5B0-4344-BDCD-8A9BE980098B}" presName="bgRect" presStyleLbl="bgShp" presStyleIdx="4" presStyleCnt="7"/>
      <dgm:spPr/>
    </dgm:pt>
    <dgm:pt modelId="{8C2B8D76-324B-47A5-83E9-90C2451D0212}" type="pres">
      <dgm:prSet presAssocID="{FEFA983F-F5B0-4344-BDCD-8A9BE980098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ask"/>
        </a:ext>
      </dgm:extLst>
    </dgm:pt>
    <dgm:pt modelId="{6F426133-FF9F-4A76-BAE0-A4ABEFE3C3BC}" type="pres">
      <dgm:prSet presAssocID="{FEFA983F-F5B0-4344-BDCD-8A9BE980098B}" presName="spaceRect" presStyleCnt="0"/>
      <dgm:spPr/>
    </dgm:pt>
    <dgm:pt modelId="{71462510-C5E2-4B45-8C13-DF573B198918}" type="pres">
      <dgm:prSet presAssocID="{FEFA983F-F5B0-4344-BDCD-8A9BE980098B}" presName="parTx" presStyleLbl="revTx" presStyleIdx="4" presStyleCnt="7">
        <dgm:presLayoutVars>
          <dgm:chMax val="0"/>
          <dgm:chPref val="0"/>
        </dgm:presLayoutVars>
      </dgm:prSet>
      <dgm:spPr/>
    </dgm:pt>
    <dgm:pt modelId="{7F8DFC36-48B7-4B7F-B2A5-315B97E7D128}" type="pres">
      <dgm:prSet presAssocID="{2E1365A3-5E60-4133-B7B3-62181423A21E}" presName="sibTrans" presStyleCnt="0"/>
      <dgm:spPr/>
    </dgm:pt>
    <dgm:pt modelId="{E27A7EB3-C3B0-4F93-A249-08AA0E06FFA0}" type="pres">
      <dgm:prSet presAssocID="{89F7664D-3703-4A5C-9B10-CDF558662743}" presName="compNode" presStyleCnt="0"/>
      <dgm:spPr/>
    </dgm:pt>
    <dgm:pt modelId="{0F8F85A9-7F00-4796-B4F5-273D895B2691}" type="pres">
      <dgm:prSet presAssocID="{89F7664D-3703-4A5C-9B10-CDF558662743}" presName="bgRect" presStyleLbl="bgShp" presStyleIdx="5" presStyleCnt="7"/>
      <dgm:spPr/>
    </dgm:pt>
    <dgm:pt modelId="{2C8B9E48-40E5-467F-906B-7A76E7AEDAA8}" type="pres">
      <dgm:prSet presAssocID="{89F7664D-3703-4A5C-9B10-CDF55866274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uck"/>
        </a:ext>
      </dgm:extLst>
    </dgm:pt>
    <dgm:pt modelId="{BB69BD51-DB71-493F-B0C4-7A39976FE4AD}" type="pres">
      <dgm:prSet presAssocID="{89F7664D-3703-4A5C-9B10-CDF558662743}" presName="spaceRect" presStyleCnt="0"/>
      <dgm:spPr/>
    </dgm:pt>
    <dgm:pt modelId="{3634C7CD-6232-4D57-A360-3892E6BC404C}" type="pres">
      <dgm:prSet presAssocID="{89F7664D-3703-4A5C-9B10-CDF558662743}" presName="parTx" presStyleLbl="revTx" presStyleIdx="5" presStyleCnt="7">
        <dgm:presLayoutVars>
          <dgm:chMax val="0"/>
          <dgm:chPref val="0"/>
        </dgm:presLayoutVars>
      </dgm:prSet>
      <dgm:spPr/>
    </dgm:pt>
    <dgm:pt modelId="{034F62D0-47B4-41EA-81EE-B6ED7A8D6CF0}" type="pres">
      <dgm:prSet presAssocID="{B178679A-8EE9-478E-A367-D24AAE5BCB56}" presName="sibTrans" presStyleCnt="0"/>
      <dgm:spPr/>
    </dgm:pt>
    <dgm:pt modelId="{9D94CC8D-C20B-4AF4-AD0B-8B5CD3106D8B}" type="pres">
      <dgm:prSet presAssocID="{8677D795-9991-41B8-AFAE-E9C93A956518}" presName="compNode" presStyleCnt="0"/>
      <dgm:spPr/>
    </dgm:pt>
    <dgm:pt modelId="{23F1B37E-A1FC-4C46-B89D-AE1FB439481F}" type="pres">
      <dgm:prSet presAssocID="{8677D795-9991-41B8-AFAE-E9C93A956518}" presName="bgRect" presStyleLbl="bgShp" presStyleIdx="6" presStyleCnt="7"/>
      <dgm:spPr/>
    </dgm:pt>
    <dgm:pt modelId="{40E8D312-E6F9-4F1E-8B5B-B0E991C2697F}" type="pres">
      <dgm:prSet presAssocID="{8677D795-9991-41B8-AFAE-E9C93A95651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tabase"/>
        </a:ext>
      </dgm:extLst>
    </dgm:pt>
    <dgm:pt modelId="{E6F24097-122A-42C9-8C43-C4E6148353BF}" type="pres">
      <dgm:prSet presAssocID="{8677D795-9991-41B8-AFAE-E9C93A956518}" presName="spaceRect" presStyleCnt="0"/>
      <dgm:spPr/>
    </dgm:pt>
    <dgm:pt modelId="{D400FA09-5A87-4EE1-9A7F-6214D72E5C4F}" type="pres">
      <dgm:prSet presAssocID="{8677D795-9991-41B8-AFAE-E9C93A956518}" presName="parTx" presStyleLbl="revTx" presStyleIdx="6" presStyleCnt="7">
        <dgm:presLayoutVars>
          <dgm:chMax val="0"/>
          <dgm:chPref val="0"/>
        </dgm:presLayoutVars>
      </dgm:prSet>
      <dgm:spPr/>
    </dgm:pt>
  </dgm:ptLst>
  <dgm:cxnLst>
    <dgm:cxn modelId="{C8A21903-AB98-49A0-A883-B586F19ECB99}" type="presOf" srcId="{8677D795-9991-41B8-AFAE-E9C93A956518}" destId="{D400FA09-5A87-4EE1-9A7F-6214D72E5C4F}" srcOrd="0" destOrd="0" presId="urn:microsoft.com/office/officeart/2018/2/layout/IconVerticalSolidList"/>
    <dgm:cxn modelId="{6A437603-AB20-4F2B-80F9-A5B863B73427}" srcId="{76F73E95-9A21-4047-A10E-BC0A5D2CFCE4}" destId="{89F7664D-3703-4A5C-9B10-CDF558662743}" srcOrd="5" destOrd="0" parTransId="{71222E6A-06A7-4895-81E3-BE24E2AAD556}" sibTransId="{B178679A-8EE9-478E-A367-D24AAE5BCB56}"/>
    <dgm:cxn modelId="{37511907-A3C5-48B7-BA4A-699C2F9776C3}" srcId="{76F73E95-9A21-4047-A10E-BC0A5D2CFCE4}" destId="{80EED67A-B80E-4032-8C33-2A3FD166817A}" srcOrd="1" destOrd="0" parTransId="{DADE3849-F65A-4EAB-AD72-8D560E890F67}" sibTransId="{7FE9B4E2-4FE5-4634-B1BD-BABE32CA25E8}"/>
    <dgm:cxn modelId="{DBBE8A19-1F0B-43A3-BE9D-87F77B4A4E7E}" srcId="{76F73E95-9A21-4047-A10E-BC0A5D2CFCE4}" destId="{F6D96155-9AEC-49DC-8403-2CC87727CD0A}" srcOrd="2" destOrd="0" parTransId="{71FF6471-6722-419C-93A0-DF1886CFED4F}" sibTransId="{E2C91ACB-4B34-4AB3-9D7A-5E8E6B8DC283}"/>
    <dgm:cxn modelId="{21B1A75F-980D-4AFC-8AD5-B8C90FA675E7}" srcId="{76F73E95-9A21-4047-A10E-BC0A5D2CFCE4}" destId="{B862EF15-E0B5-4C74-BBFD-29333B8E45B1}" srcOrd="0" destOrd="0" parTransId="{00733D9F-C46C-4E22-B8CA-430225DBA2AB}" sibTransId="{4ABE3E26-278F-4DE8-B432-B6471AF0DF11}"/>
    <dgm:cxn modelId="{1F889642-21BA-491C-B3DD-D55A0F086FC6}" type="presOf" srcId="{953580D8-7D4F-4692-B342-D9259FBFEF9A}" destId="{C833D4B9-EAA3-4FCF-98CF-3ECF6E1BAE8E}" srcOrd="0" destOrd="0" presId="urn:microsoft.com/office/officeart/2018/2/layout/IconVerticalSolidList"/>
    <dgm:cxn modelId="{D78BFB42-57A5-4FF8-91A0-698603732FFF}" type="presOf" srcId="{F6D96155-9AEC-49DC-8403-2CC87727CD0A}" destId="{15435F13-A793-4F1D-B650-BE8BFC9F5B94}" srcOrd="0" destOrd="0" presId="urn:microsoft.com/office/officeart/2018/2/layout/IconVerticalSolidList"/>
    <dgm:cxn modelId="{53AF844F-D165-46D9-91FC-A08D807796E7}" type="presOf" srcId="{76F73E95-9A21-4047-A10E-BC0A5D2CFCE4}" destId="{510D1A67-9231-488E-88F1-C178342D9BF3}" srcOrd="0" destOrd="0" presId="urn:microsoft.com/office/officeart/2018/2/layout/IconVerticalSolidList"/>
    <dgm:cxn modelId="{A4596070-EC82-4D03-8DA5-787815FADBC4}" type="presOf" srcId="{80EED67A-B80E-4032-8C33-2A3FD166817A}" destId="{CED7EFAE-D207-424B-98BE-92EEAF3C1E5B}" srcOrd="0" destOrd="0" presId="urn:microsoft.com/office/officeart/2018/2/layout/IconVerticalSolidList"/>
    <dgm:cxn modelId="{73F00690-EDF3-42D1-AC46-E4115D62A6E7}" srcId="{76F73E95-9A21-4047-A10E-BC0A5D2CFCE4}" destId="{8677D795-9991-41B8-AFAE-E9C93A956518}" srcOrd="6" destOrd="0" parTransId="{A7C8BC67-CEC9-4E9C-A9F3-7A1DBF22A82C}" sibTransId="{986D8765-A42D-4725-9D1B-71ABD4C8762E}"/>
    <dgm:cxn modelId="{A084529D-20A3-458E-A628-0E32D61B25F6}" type="presOf" srcId="{89F7664D-3703-4A5C-9B10-CDF558662743}" destId="{3634C7CD-6232-4D57-A360-3892E6BC404C}" srcOrd="0" destOrd="0" presId="urn:microsoft.com/office/officeart/2018/2/layout/IconVerticalSolidList"/>
    <dgm:cxn modelId="{677FACBA-E8DE-4D7E-9935-6EDA208B38F4}" type="presOf" srcId="{B862EF15-E0B5-4C74-BBFD-29333B8E45B1}" destId="{ADCE198B-CE3F-4688-B24C-41775AFC29BE}" srcOrd="0" destOrd="0" presId="urn:microsoft.com/office/officeart/2018/2/layout/IconVerticalSolidList"/>
    <dgm:cxn modelId="{850B43D7-7637-44C0-B026-0BBD8A566C2A}" type="presOf" srcId="{FEFA983F-F5B0-4344-BDCD-8A9BE980098B}" destId="{71462510-C5E2-4B45-8C13-DF573B198918}" srcOrd="0" destOrd="0" presId="urn:microsoft.com/office/officeart/2018/2/layout/IconVerticalSolidList"/>
    <dgm:cxn modelId="{20E510DA-9235-4E91-8CD0-4ABD5B741292}" srcId="{76F73E95-9A21-4047-A10E-BC0A5D2CFCE4}" destId="{953580D8-7D4F-4692-B342-D9259FBFEF9A}" srcOrd="3" destOrd="0" parTransId="{274F96C8-DFCD-4955-974A-585E00ADF9D4}" sibTransId="{E0B69CF9-4BDF-46A1-A28E-0DDE3BD4323E}"/>
    <dgm:cxn modelId="{DF86B8E1-985E-418E-8206-6B07B4244E2B}" srcId="{76F73E95-9A21-4047-A10E-BC0A5D2CFCE4}" destId="{FEFA983F-F5B0-4344-BDCD-8A9BE980098B}" srcOrd="4" destOrd="0" parTransId="{75972257-9694-4D84-B586-1B8A706DFCE6}" sibTransId="{2E1365A3-5E60-4133-B7B3-62181423A21E}"/>
    <dgm:cxn modelId="{96850D8E-5291-423B-8E0E-0EA36309A08B}" type="presParOf" srcId="{510D1A67-9231-488E-88F1-C178342D9BF3}" destId="{6000B1BD-4C3D-4F35-A8AF-25600E9845BC}" srcOrd="0" destOrd="0" presId="urn:microsoft.com/office/officeart/2018/2/layout/IconVerticalSolidList"/>
    <dgm:cxn modelId="{210655F8-9DB9-4F12-8D1E-91012E81ADC5}" type="presParOf" srcId="{6000B1BD-4C3D-4F35-A8AF-25600E9845BC}" destId="{BE7CE5F8-E366-4C21-86BA-351AEEB47CDB}" srcOrd="0" destOrd="0" presId="urn:microsoft.com/office/officeart/2018/2/layout/IconVerticalSolidList"/>
    <dgm:cxn modelId="{B5823D27-4F36-48A4-871B-641EC5876DB8}" type="presParOf" srcId="{6000B1BD-4C3D-4F35-A8AF-25600E9845BC}" destId="{94A8640A-90DD-4B2E-8838-FCD9C656ABD9}" srcOrd="1" destOrd="0" presId="urn:microsoft.com/office/officeart/2018/2/layout/IconVerticalSolidList"/>
    <dgm:cxn modelId="{E985B9EE-E692-4CDA-B4F5-66B26B5DE3F4}" type="presParOf" srcId="{6000B1BD-4C3D-4F35-A8AF-25600E9845BC}" destId="{680D85DB-EAD6-4A1D-9912-5BF3B1DBFEC4}" srcOrd="2" destOrd="0" presId="urn:microsoft.com/office/officeart/2018/2/layout/IconVerticalSolidList"/>
    <dgm:cxn modelId="{142A29E2-C8F5-440B-90EB-369035CC9065}" type="presParOf" srcId="{6000B1BD-4C3D-4F35-A8AF-25600E9845BC}" destId="{ADCE198B-CE3F-4688-B24C-41775AFC29BE}" srcOrd="3" destOrd="0" presId="urn:microsoft.com/office/officeart/2018/2/layout/IconVerticalSolidList"/>
    <dgm:cxn modelId="{53E0820D-C814-4C04-AF66-564B8CD3246A}" type="presParOf" srcId="{510D1A67-9231-488E-88F1-C178342D9BF3}" destId="{82180AC4-11B1-44B3-96BA-178BD47047F3}" srcOrd="1" destOrd="0" presId="urn:microsoft.com/office/officeart/2018/2/layout/IconVerticalSolidList"/>
    <dgm:cxn modelId="{BFD4BF96-1A9D-4A5B-B57E-342D24F65575}" type="presParOf" srcId="{510D1A67-9231-488E-88F1-C178342D9BF3}" destId="{FC7B4937-F58C-4D71-B03E-45734F32A4C1}" srcOrd="2" destOrd="0" presId="urn:microsoft.com/office/officeart/2018/2/layout/IconVerticalSolidList"/>
    <dgm:cxn modelId="{C1384A71-1B8D-45BD-815E-376067DAC69A}" type="presParOf" srcId="{FC7B4937-F58C-4D71-B03E-45734F32A4C1}" destId="{F074CD3D-59FE-4697-81CB-DA8243FDC1CE}" srcOrd="0" destOrd="0" presId="urn:microsoft.com/office/officeart/2018/2/layout/IconVerticalSolidList"/>
    <dgm:cxn modelId="{3C74836B-5D85-42E9-BE8C-CB0408B04000}" type="presParOf" srcId="{FC7B4937-F58C-4D71-B03E-45734F32A4C1}" destId="{B6229924-8515-4884-9A55-9ED57D092EA7}" srcOrd="1" destOrd="0" presId="urn:microsoft.com/office/officeart/2018/2/layout/IconVerticalSolidList"/>
    <dgm:cxn modelId="{55548EC8-1986-4B94-B70A-E77B32A62B92}" type="presParOf" srcId="{FC7B4937-F58C-4D71-B03E-45734F32A4C1}" destId="{34A486ED-0C14-4ACB-9166-8B0A7D4F285B}" srcOrd="2" destOrd="0" presId="urn:microsoft.com/office/officeart/2018/2/layout/IconVerticalSolidList"/>
    <dgm:cxn modelId="{3171EFE9-F98E-4370-A2C0-CBF27CC3BF5F}" type="presParOf" srcId="{FC7B4937-F58C-4D71-B03E-45734F32A4C1}" destId="{CED7EFAE-D207-424B-98BE-92EEAF3C1E5B}" srcOrd="3" destOrd="0" presId="urn:microsoft.com/office/officeart/2018/2/layout/IconVerticalSolidList"/>
    <dgm:cxn modelId="{F37149FB-2566-4BED-A9BE-2EB87FB88060}" type="presParOf" srcId="{510D1A67-9231-488E-88F1-C178342D9BF3}" destId="{2DB59DFC-F773-47AE-8FF9-A1FF9305D08B}" srcOrd="3" destOrd="0" presId="urn:microsoft.com/office/officeart/2018/2/layout/IconVerticalSolidList"/>
    <dgm:cxn modelId="{05C682DC-084C-4677-96E7-A331F8D855E0}" type="presParOf" srcId="{510D1A67-9231-488E-88F1-C178342D9BF3}" destId="{907BE0BC-88EA-41E2-A247-D5D80CA2D24C}" srcOrd="4" destOrd="0" presId="urn:microsoft.com/office/officeart/2018/2/layout/IconVerticalSolidList"/>
    <dgm:cxn modelId="{D174316B-13D8-4A74-AADD-44E3E8B6123B}" type="presParOf" srcId="{907BE0BC-88EA-41E2-A247-D5D80CA2D24C}" destId="{B3A0077C-5CB2-4436-8CA1-C6F3F255D48D}" srcOrd="0" destOrd="0" presId="urn:microsoft.com/office/officeart/2018/2/layout/IconVerticalSolidList"/>
    <dgm:cxn modelId="{6EE60B62-1DC9-4E42-B62B-4EF48F451415}" type="presParOf" srcId="{907BE0BC-88EA-41E2-A247-D5D80CA2D24C}" destId="{2E9A3CBA-6DA2-4F4E-ABA6-5AC5D3E25378}" srcOrd="1" destOrd="0" presId="urn:microsoft.com/office/officeart/2018/2/layout/IconVerticalSolidList"/>
    <dgm:cxn modelId="{A94E79CB-51AF-4DE6-AF4F-049CA108BBEE}" type="presParOf" srcId="{907BE0BC-88EA-41E2-A247-D5D80CA2D24C}" destId="{1E14E9C2-806A-4CFB-A2B0-54E6BBC68321}" srcOrd="2" destOrd="0" presId="urn:microsoft.com/office/officeart/2018/2/layout/IconVerticalSolidList"/>
    <dgm:cxn modelId="{C0EFB11B-C1BD-42D5-8927-B0847F4E0B5D}" type="presParOf" srcId="{907BE0BC-88EA-41E2-A247-D5D80CA2D24C}" destId="{15435F13-A793-4F1D-B650-BE8BFC9F5B94}" srcOrd="3" destOrd="0" presId="urn:microsoft.com/office/officeart/2018/2/layout/IconVerticalSolidList"/>
    <dgm:cxn modelId="{1575727B-47C8-4E78-8A2C-374F54E26BA8}" type="presParOf" srcId="{510D1A67-9231-488E-88F1-C178342D9BF3}" destId="{7D9E7895-39FC-4427-ABCE-A4055C634F55}" srcOrd="5" destOrd="0" presId="urn:microsoft.com/office/officeart/2018/2/layout/IconVerticalSolidList"/>
    <dgm:cxn modelId="{98D90DFF-4D5C-4994-89B5-12DD79FA2D4E}" type="presParOf" srcId="{510D1A67-9231-488E-88F1-C178342D9BF3}" destId="{4B7D7629-87C3-4E5F-B913-6BD7B58AE67C}" srcOrd="6" destOrd="0" presId="urn:microsoft.com/office/officeart/2018/2/layout/IconVerticalSolidList"/>
    <dgm:cxn modelId="{B4C52AE7-B295-4836-8028-A8E534000172}" type="presParOf" srcId="{4B7D7629-87C3-4E5F-B913-6BD7B58AE67C}" destId="{FC67AA4C-9304-453D-890C-FC912822BBDB}" srcOrd="0" destOrd="0" presId="urn:microsoft.com/office/officeart/2018/2/layout/IconVerticalSolidList"/>
    <dgm:cxn modelId="{3A44FB78-0C8A-449B-9B11-4B8B5F474A09}" type="presParOf" srcId="{4B7D7629-87C3-4E5F-B913-6BD7B58AE67C}" destId="{6CB46005-ECC6-4DD8-B896-DF309BD9FD62}" srcOrd="1" destOrd="0" presId="urn:microsoft.com/office/officeart/2018/2/layout/IconVerticalSolidList"/>
    <dgm:cxn modelId="{E386A769-DB29-4C90-96C5-0A8D40A5F063}" type="presParOf" srcId="{4B7D7629-87C3-4E5F-B913-6BD7B58AE67C}" destId="{DAF6C22B-1465-4DC8-B8DB-BEE59406020B}" srcOrd="2" destOrd="0" presId="urn:microsoft.com/office/officeart/2018/2/layout/IconVerticalSolidList"/>
    <dgm:cxn modelId="{520DF00A-675F-4094-9AC6-EC6B0C89F9B7}" type="presParOf" srcId="{4B7D7629-87C3-4E5F-B913-6BD7B58AE67C}" destId="{C833D4B9-EAA3-4FCF-98CF-3ECF6E1BAE8E}" srcOrd="3" destOrd="0" presId="urn:microsoft.com/office/officeart/2018/2/layout/IconVerticalSolidList"/>
    <dgm:cxn modelId="{8A41951B-4389-478E-833B-2DBF759806B8}" type="presParOf" srcId="{510D1A67-9231-488E-88F1-C178342D9BF3}" destId="{CD475C06-A42E-48CA-9574-098E7496ED2B}" srcOrd="7" destOrd="0" presId="urn:microsoft.com/office/officeart/2018/2/layout/IconVerticalSolidList"/>
    <dgm:cxn modelId="{102AE01C-8A6C-4A20-8C3E-B85163418C77}" type="presParOf" srcId="{510D1A67-9231-488E-88F1-C178342D9BF3}" destId="{D845A74E-34DB-4640-844D-3052D66D9E93}" srcOrd="8" destOrd="0" presId="urn:microsoft.com/office/officeart/2018/2/layout/IconVerticalSolidList"/>
    <dgm:cxn modelId="{0DDC1476-25DC-4139-93C5-60E45507BFF2}" type="presParOf" srcId="{D845A74E-34DB-4640-844D-3052D66D9E93}" destId="{2B7178C1-CA68-484E-B52F-883EF31E9637}" srcOrd="0" destOrd="0" presId="urn:microsoft.com/office/officeart/2018/2/layout/IconVerticalSolidList"/>
    <dgm:cxn modelId="{D5D9C5C4-00E8-4639-BDE0-E70DB6326F20}" type="presParOf" srcId="{D845A74E-34DB-4640-844D-3052D66D9E93}" destId="{8C2B8D76-324B-47A5-83E9-90C2451D0212}" srcOrd="1" destOrd="0" presId="urn:microsoft.com/office/officeart/2018/2/layout/IconVerticalSolidList"/>
    <dgm:cxn modelId="{E8B3039F-655E-4CE2-86F0-FBB2761D0A20}" type="presParOf" srcId="{D845A74E-34DB-4640-844D-3052D66D9E93}" destId="{6F426133-FF9F-4A76-BAE0-A4ABEFE3C3BC}" srcOrd="2" destOrd="0" presId="urn:microsoft.com/office/officeart/2018/2/layout/IconVerticalSolidList"/>
    <dgm:cxn modelId="{23BD9EB5-7A7D-41E8-9DF8-F4AE5A7055BD}" type="presParOf" srcId="{D845A74E-34DB-4640-844D-3052D66D9E93}" destId="{71462510-C5E2-4B45-8C13-DF573B198918}" srcOrd="3" destOrd="0" presId="urn:microsoft.com/office/officeart/2018/2/layout/IconVerticalSolidList"/>
    <dgm:cxn modelId="{7CD4B747-42F4-4CAF-BD6C-D5CC688DA2D8}" type="presParOf" srcId="{510D1A67-9231-488E-88F1-C178342D9BF3}" destId="{7F8DFC36-48B7-4B7F-B2A5-315B97E7D128}" srcOrd="9" destOrd="0" presId="urn:microsoft.com/office/officeart/2018/2/layout/IconVerticalSolidList"/>
    <dgm:cxn modelId="{2E06E3B0-5668-46F7-B3F0-561D10E61BEC}" type="presParOf" srcId="{510D1A67-9231-488E-88F1-C178342D9BF3}" destId="{E27A7EB3-C3B0-4F93-A249-08AA0E06FFA0}" srcOrd="10" destOrd="0" presId="urn:microsoft.com/office/officeart/2018/2/layout/IconVerticalSolidList"/>
    <dgm:cxn modelId="{B8894957-4257-49DE-91E1-3DEBCBDE98EC}" type="presParOf" srcId="{E27A7EB3-C3B0-4F93-A249-08AA0E06FFA0}" destId="{0F8F85A9-7F00-4796-B4F5-273D895B2691}" srcOrd="0" destOrd="0" presId="urn:microsoft.com/office/officeart/2018/2/layout/IconVerticalSolidList"/>
    <dgm:cxn modelId="{885F26D2-6875-4AC3-BD0E-946B754F55DC}" type="presParOf" srcId="{E27A7EB3-C3B0-4F93-A249-08AA0E06FFA0}" destId="{2C8B9E48-40E5-467F-906B-7A76E7AEDAA8}" srcOrd="1" destOrd="0" presId="urn:microsoft.com/office/officeart/2018/2/layout/IconVerticalSolidList"/>
    <dgm:cxn modelId="{E68C63BF-807D-4575-ABAF-B479ED9F14B1}" type="presParOf" srcId="{E27A7EB3-C3B0-4F93-A249-08AA0E06FFA0}" destId="{BB69BD51-DB71-493F-B0C4-7A39976FE4AD}" srcOrd="2" destOrd="0" presId="urn:microsoft.com/office/officeart/2018/2/layout/IconVerticalSolidList"/>
    <dgm:cxn modelId="{9E018BDF-FF8E-4F9E-858E-97244881F39D}" type="presParOf" srcId="{E27A7EB3-C3B0-4F93-A249-08AA0E06FFA0}" destId="{3634C7CD-6232-4D57-A360-3892E6BC404C}" srcOrd="3" destOrd="0" presId="urn:microsoft.com/office/officeart/2018/2/layout/IconVerticalSolidList"/>
    <dgm:cxn modelId="{B9C35BA4-51CF-4544-B2D3-AE6058E932A9}" type="presParOf" srcId="{510D1A67-9231-488E-88F1-C178342D9BF3}" destId="{034F62D0-47B4-41EA-81EE-B6ED7A8D6CF0}" srcOrd="11" destOrd="0" presId="urn:microsoft.com/office/officeart/2018/2/layout/IconVerticalSolidList"/>
    <dgm:cxn modelId="{6008A774-2EBB-4AF7-9081-998FF366FE65}" type="presParOf" srcId="{510D1A67-9231-488E-88F1-C178342D9BF3}" destId="{9D94CC8D-C20B-4AF4-AD0B-8B5CD3106D8B}" srcOrd="12" destOrd="0" presId="urn:microsoft.com/office/officeart/2018/2/layout/IconVerticalSolidList"/>
    <dgm:cxn modelId="{CF7CAC33-F338-4D68-A6E2-7F6998D7A345}" type="presParOf" srcId="{9D94CC8D-C20B-4AF4-AD0B-8B5CD3106D8B}" destId="{23F1B37E-A1FC-4C46-B89D-AE1FB439481F}" srcOrd="0" destOrd="0" presId="urn:microsoft.com/office/officeart/2018/2/layout/IconVerticalSolidList"/>
    <dgm:cxn modelId="{AA272208-11FB-4FCE-9FE0-D624DFA46370}" type="presParOf" srcId="{9D94CC8D-C20B-4AF4-AD0B-8B5CD3106D8B}" destId="{40E8D312-E6F9-4F1E-8B5B-B0E991C2697F}" srcOrd="1" destOrd="0" presId="urn:microsoft.com/office/officeart/2018/2/layout/IconVerticalSolidList"/>
    <dgm:cxn modelId="{90F0C6F5-5BFF-465D-85B7-856A8E9C7999}" type="presParOf" srcId="{9D94CC8D-C20B-4AF4-AD0B-8B5CD3106D8B}" destId="{E6F24097-122A-42C9-8C43-C4E6148353BF}" srcOrd="2" destOrd="0" presId="urn:microsoft.com/office/officeart/2018/2/layout/IconVerticalSolidList"/>
    <dgm:cxn modelId="{69320850-20D6-47D6-ADA1-841B8922D118}" type="presParOf" srcId="{9D94CC8D-C20B-4AF4-AD0B-8B5CD3106D8B}" destId="{D400FA09-5A87-4EE1-9A7F-6214D72E5C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666FF0-E347-44D3-9C20-D7BDF0295A0B}"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095A9121-3233-45D2-BBDD-58FD8FEA2E8A}">
      <dgm:prSet/>
      <dgm:spPr/>
      <dgm:t>
        <a:bodyPr/>
        <a:lstStyle/>
        <a:p>
          <a:pPr>
            <a:defRPr b="1"/>
          </a:pPr>
          <a:r>
            <a:rPr lang="en-US"/>
            <a:t>Grow </a:t>
          </a:r>
        </a:p>
      </dgm:t>
    </dgm:pt>
    <dgm:pt modelId="{5A511BF4-AB20-45C6-B1CF-7D953BED80F8}" type="parTrans" cxnId="{B97F90E1-0CC6-46C6-81DA-315C2CB0B7B7}">
      <dgm:prSet/>
      <dgm:spPr/>
      <dgm:t>
        <a:bodyPr/>
        <a:lstStyle/>
        <a:p>
          <a:endParaRPr lang="en-US"/>
        </a:p>
      </dgm:t>
    </dgm:pt>
    <dgm:pt modelId="{3BE960F2-B9A4-4D43-99A4-757D7D09FC9F}" type="sibTrans" cxnId="{B97F90E1-0CC6-46C6-81DA-315C2CB0B7B7}">
      <dgm:prSet/>
      <dgm:spPr/>
      <dgm:t>
        <a:bodyPr/>
        <a:lstStyle/>
        <a:p>
          <a:endParaRPr lang="en-US"/>
        </a:p>
      </dgm:t>
    </dgm:pt>
    <dgm:pt modelId="{C9DE26EE-D606-46BA-A04B-FEFCD166A285}">
      <dgm:prSet/>
      <dgm:spPr/>
      <dgm:t>
        <a:bodyPr/>
        <a:lstStyle/>
        <a:p>
          <a:r>
            <a:rPr lang="en-US"/>
            <a:t>Strategically grow through acquisitions </a:t>
          </a:r>
        </a:p>
      </dgm:t>
    </dgm:pt>
    <dgm:pt modelId="{702A93BA-69D0-4D66-9C86-4A3571E1AD02}" type="parTrans" cxnId="{DA631273-C6E9-45C5-B325-63139C68858D}">
      <dgm:prSet/>
      <dgm:spPr/>
      <dgm:t>
        <a:bodyPr/>
        <a:lstStyle/>
        <a:p>
          <a:endParaRPr lang="en-US"/>
        </a:p>
      </dgm:t>
    </dgm:pt>
    <dgm:pt modelId="{EEB870A4-9428-40CD-B18A-BF88E6138753}" type="sibTrans" cxnId="{DA631273-C6E9-45C5-B325-63139C68858D}">
      <dgm:prSet/>
      <dgm:spPr/>
      <dgm:t>
        <a:bodyPr/>
        <a:lstStyle/>
        <a:p>
          <a:endParaRPr lang="en-US"/>
        </a:p>
      </dgm:t>
    </dgm:pt>
    <dgm:pt modelId="{9EF04026-EADB-4360-9396-3F157FD30520}">
      <dgm:prSet/>
      <dgm:spPr/>
      <dgm:t>
        <a:bodyPr/>
        <a:lstStyle/>
        <a:p>
          <a:pPr>
            <a:defRPr b="1"/>
          </a:pPr>
          <a:r>
            <a:rPr lang="en-US" dirty="0"/>
            <a:t>Identify</a:t>
          </a:r>
        </a:p>
      </dgm:t>
    </dgm:pt>
    <dgm:pt modelId="{D13207DF-58F0-4D80-91DD-7A4E3D232C25}" type="parTrans" cxnId="{B67FD087-8216-4C60-BB49-13DE502609B6}">
      <dgm:prSet/>
      <dgm:spPr/>
      <dgm:t>
        <a:bodyPr/>
        <a:lstStyle/>
        <a:p>
          <a:endParaRPr lang="en-US"/>
        </a:p>
      </dgm:t>
    </dgm:pt>
    <dgm:pt modelId="{69C6D45D-22C2-48DD-8BD2-6E9C2F7B9702}" type="sibTrans" cxnId="{B67FD087-8216-4C60-BB49-13DE502609B6}">
      <dgm:prSet/>
      <dgm:spPr/>
      <dgm:t>
        <a:bodyPr/>
        <a:lstStyle/>
        <a:p>
          <a:endParaRPr lang="en-US"/>
        </a:p>
      </dgm:t>
    </dgm:pt>
    <dgm:pt modelId="{D8E28B17-2E26-40B1-AABF-899F5D071ABD}">
      <dgm:prSet/>
      <dgm:spPr/>
      <dgm:t>
        <a:bodyPr/>
        <a:lstStyle/>
        <a:p>
          <a:r>
            <a:rPr lang="en-US"/>
            <a:t>Identify targets in our business segments with total revenue between $2 - $10 million annually.</a:t>
          </a:r>
        </a:p>
      </dgm:t>
    </dgm:pt>
    <dgm:pt modelId="{0FD62FAE-7D57-4AE0-A523-273A1A016DA5}" type="parTrans" cxnId="{68723FBD-B77D-4908-9B39-852C63B3B7CF}">
      <dgm:prSet/>
      <dgm:spPr/>
      <dgm:t>
        <a:bodyPr/>
        <a:lstStyle/>
        <a:p>
          <a:endParaRPr lang="en-US"/>
        </a:p>
      </dgm:t>
    </dgm:pt>
    <dgm:pt modelId="{217D467D-BD0F-4E50-95D1-FB813600C06E}" type="sibTrans" cxnId="{68723FBD-B77D-4908-9B39-852C63B3B7CF}">
      <dgm:prSet/>
      <dgm:spPr/>
      <dgm:t>
        <a:bodyPr/>
        <a:lstStyle/>
        <a:p>
          <a:endParaRPr lang="en-US"/>
        </a:p>
      </dgm:t>
    </dgm:pt>
    <dgm:pt modelId="{F94AEBFC-D5F9-4A9D-9CFD-F7F3233B1FB6}">
      <dgm:prSet/>
      <dgm:spPr/>
      <dgm:t>
        <a:bodyPr/>
        <a:lstStyle/>
        <a:p>
          <a:pPr>
            <a:defRPr b="1"/>
          </a:pPr>
          <a:r>
            <a:rPr lang="en-US"/>
            <a:t>Increase</a:t>
          </a:r>
          <a:endParaRPr lang="en-US" dirty="0"/>
        </a:p>
      </dgm:t>
    </dgm:pt>
    <dgm:pt modelId="{2D9CAA33-D4E4-4956-A3DF-FFB152A91FB3}" type="parTrans" cxnId="{CF93389F-BA4A-46E4-9870-7D9621746DFE}">
      <dgm:prSet/>
      <dgm:spPr/>
      <dgm:t>
        <a:bodyPr/>
        <a:lstStyle/>
        <a:p>
          <a:endParaRPr lang="en-US"/>
        </a:p>
      </dgm:t>
    </dgm:pt>
    <dgm:pt modelId="{0E9BA476-1144-43E1-A378-170EA568490D}" type="sibTrans" cxnId="{CF93389F-BA4A-46E4-9870-7D9621746DFE}">
      <dgm:prSet/>
      <dgm:spPr/>
      <dgm:t>
        <a:bodyPr/>
        <a:lstStyle/>
        <a:p>
          <a:endParaRPr lang="en-US"/>
        </a:p>
      </dgm:t>
    </dgm:pt>
    <dgm:pt modelId="{8FB85ED3-AB02-4FB1-BFCD-FB7BCBF1EDF5}">
      <dgm:prSet/>
      <dgm:spPr/>
      <dgm:t>
        <a:bodyPr/>
        <a:lstStyle/>
        <a:p>
          <a:r>
            <a:rPr lang="en-US" dirty="0"/>
            <a:t>Increase market share in North Texas, Texas Panhandle, and  Oklahoma</a:t>
          </a:r>
        </a:p>
      </dgm:t>
    </dgm:pt>
    <dgm:pt modelId="{E1BE06EA-F285-4C79-906D-50E534942E02}" type="parTrans" cxnId="{BBC630B5-C6AC-42CC-8331-73305E122D24}">
      <dgm:prSet/>
      <dgm:spPr/>
      <dgm:t>
        <a:bodyPr/>
        <a:lstStyle/>
        <a:p>
          <a:endParaRPr lang="en-US"/>
        </a:p>
      </dgm:t>
    </dgm:pt>
    <dgm:pt modelId="{B4B7B66A-0E97-4E70-B35B-FAB660B824EA}" type="sibTrans" cxnId="{BBC630B5-C6AC-42CC-8331-73305E122D24}">
      <dgm:prSet/>
      <dgm:spPr/>
      <dgm:t>
        <a:bodyPr/>
        <a:lstStyle/>
        <a:p>
          <a:endParaRPr lang="en-US"/>
        </a:p>
      </dgm:t>
    </dgm:pt>
    <dgm:pt modelId="{82A7402C-8F72-4A5B-A150-EE569E628A87}" type="pres">
      <dgm:prSet presAssocID="{81666FF0-E347-44D3-9C20-D7BDF0295A0B}" presName="Name0" presStyleCnt="0">
        <dgm:presLayoutVars>
          <dgm:dir/>
          <dgm:animLvl val="lvl"/>
          <dgm:resizeHandles val="exact"/>
        </dgm:presLayoutVars>
      </dgm:prSet>
      <dgm:spPr/>
    </dgm:pt>
    <dgm:pt modelId="{6C6BBB0D-2DFC-486B-9899-C761587EB757}" type="pres">
      <dgm:prSet presAssocID="{095A9121-3233-45D2-BBDD-58FD8FEA2E8A}" presName="linNode" presStyleCnt="0"/>
      <dgm:spPr/>
    </dgm:pt>
    <dgm:pt modelId="{C2A4E14D-8A28-40F0-81A2-32674C655873}" type="pres">
      <dgm:prSet presAssocID="{095A9121-3233-45D2-BBDD-58FD8FEA2E8A}" presName="parentText" presStyleLbl="alignNode1" presStyleIdx="0" presStyleCnt="3">
        <dgm:presLayoutVars>
          <dgm:chMax val="1"/>
          <dgm:bulletEnabled/>
        </dgm:presLayoutVars>
      </dgm:prSet>
      <dgm:spPr/>
    </dgm:pt>
    <dgm:pt modelId="{3C61DC0C-FE17-4315-AFDC-A2CA385EE106}" type="pres">
      <dgm:prSet presAssocID="{095A9121-3233-45D2-BBDD-58FD8FEA2E8A}" presName="descendantText" presStyleLbl="alignAccFollowNode1" presStyleIdx="0" presStyleCnt="3">
        <dgm:presLayoutVars>
          <dgm:bulletEnabled/>
        </dgm:presLayoutVars>
      </dgm:prSet>
      <dgm:spPr/>
    </dgm:pt>
    <dgm:pt modelId="{56518F7A-8259-4513-BB4C-A0C289CA62A5}" type="pres">
      <dgm:prSet presAssocID="{3BE960F2-B9A4-4D43-99A4-757D7D09FC9F}" presName="sp" presStyleCnt="0"/>
      <dgm:spPr/>
    </dgm:pt>
    <dgm:pt modelId="{E42FBBA9-CEE1-4E97-995A-70C9D5862F61}" type="pres">
      <dgm:prSet presAssocID="{9EF04026-EADB-4360-9396-3F157FD30520}" presName="linNode" presStyleCnt="0"/>
      <dgm:spPr/>
    </dgm:pt>
    <dgm:pt modelId="{7DB3627E-6120-493E-AA41-B6EDAD232679}" type="pres">
      <dgm:prSet presAssocID="{9EF04026-EADB-4360-9396-3F157FD30520}" presName="parentText" presStyleLbl="alignNode1" presStyleIdx="1" presStyleCnt="3">
        <dgm:presLayoutVars>
          <dgm:chMax val="1"/>
          <dgm:bulletEnabled/>
        </dgm:presLayoutVars>
      </dgm:prSet>
      <dgm:spPr/>
    </dgm:pt>
    <dgm:pt modelId="{4C179086-1F07-4D23-9F63-21177DC8A1C4}" type="pres">
      <dgm:prSet presAssocID="{9EF04026-EADB-4360-9396-3F157FD30520}" presName="descendantText" presStyleLbl="alignAccFollowNode1" presStyleIdx="1" presStyleCnt="3">
        <dgm:presLayoutVars>
          <dgm:bulletEnabled/>
        </dgm:presLayoutVars>
      </dgm:prSet>
      <dgm:spPr/>
    </dgm:pt>
    <dgm:pt modelId="{D7B032A5-9DB2-4544-8425-E1FFF622C095}" type="pres">
      <dgm:prSet presAssocID="{69C6D45D-22C2-48DD-8BD2-6E9C2F7B9702}" presName="sp" presStyleCnt="0"/>
      <dgm:spPr/>
    </dgm:pt>
    <dgm:pt modelId="{44975273-38A7-4980-BFA1-BBD1320BD21C}" type="pres">
      <dgm:prSet presAssocID="{F94AEBFC-D5F9-4A9D-9CFD-F7F3233B1FB6}" presName="linNode" presStyleCnt="0"/>
      <dgm:spPr/>
    </dgm:pt>
    <dgm:pt modelId="{2A165205-491A-4138-8843-2E0AFCAD455A}" type="pres">
      <dgm:prSet presAssocID="{F94AEBFC-D5F9-4A9D-9CFD-F7F3233B1FB6}" presName="parentText" presStyleLbl="alignNode1" presStyleIdx="2" presStyleCnt="3">
        <dgm:presLayoutVars>
          <dgm:chMax val="1"/>
          <dgm:bulletEnabled/>
        </dgm:presLayoutVars>
      </dgm:prSet>
      <dgm:spPr/>
    </dgm:pt>
    <dgm:pt modelId="{BCB70583-6E16-4B25-96A3-C8C51C6E0EEA}" type="pres">
      <dgm:prSet presAssocID="{F94AEBFC-D5F9-4A9D-9CFD-F7F3233B1FB6}" presName="descendantText" presStyleLbl="alignAccFollowNode1" presStyleIdx="2" presStyleCnt="3">
        <dgm:presLayoutVars>
          <dgm:bulletEnabled/>
        </dgm:presLayoutVars>
      </dgm:prSet>
      <dgm:spPr/>
    </dgm:pt>
  </dgm:ptLst>
  <dgm:cxnLst>
    <dgm:cxn modelId="{EA75A91B-F3D6-40AB-B4EA-F725D359F8B8}" type="presOf" srcId="{81666FF0-E347-44D3-9C20-D7BDF0295A0B}" destId="{82A7402C-8F72-4A5B-A150-EE569E628A87}" srcOrd="0" destOrd="0" presId="urn:microsoft.com/office/officeart/2016/7/layout/VerticalSolidActionList"/>
    <dgm:cxn modelId="{F2D0E031-7D37-4428-BF60-21B3FD2CC12E}" type="presOf" srcId="{C9DE26EE-D606-46BA-A04B-FEFCD166A285}" destId="{3C61DC0C-FE17-4315-AFDC-A2CA385EE106}" srcOrd="0" destOrd="0" presId="urn:microsoft.com/office/officeart/2016/7/layout/VerticalSolidActionList"/>
    <dgm:cxn modelId="{00CD6142-950D-4792-BC6B-6A352A50EBCD}" type="presOf" srcId="{095A9121-3233-45D2-BBDD-58FD8FEA2E8A}" destId="{C2A4E14D-8A28-40F0-81A2-32674C655873}" srcOrd="0" destOrd="0" presId="urn:microsoft.com/office/officeart/2016/7/layout/VerticalSolidActionList"/>
    <dgm:cxn modelId="{86F50450-75D5-4ABA-BDB1-6957ABC5F87A}" type="presOf" srcId="{D8E28B17-2E26-40B1-AABF-899F5D071ABD}" destId="{4C179086-1F07-4D23-9F63-21177DC8A1C4}" srcOrd="0" destOrd="0" presId="urn:microsoft.com/office/officeart/2016/7/layout/VerticalSolidActionList"/>
    <dgm:cxn modelId="{DA631273-C6E9-45C5-B325-63139C68858D}" srcId="{095A9121-3233-45D2-BBDD-58FD8FEA2E8A}" destId="{C9DE26EE-D606-46BA-A04B-FEFCD166A285}" srcOrd="0" destOrd="0" parTransId="{702A93BA-69D0-4D66-9C86-4A3571E1AD02}" sibTransId="{EEB870A4-9428-40CD-B18A-BF88E6138753}"/>
    <dgm:cxn modelId="{B67FD087-8216-4C60-BB49-13DE502609B6}" srcId="{81666FF0-E347-44D3-9C20-D7BDF0295A0B}" destId="{9EF04026-EADB-4360-9396-3F157FD30520}" srcOrd="1" destOrd="0" parTransId="{D13207DF-58F0-4D80-91DD-7A4E3D232C25}" sibTransId="{69C6D45D-22C2-48DD-8BD2-6E9C2F7B9702}"/>
    <dgm:cxn modelId="{CD281F98-7F31-4115-8C6D-CC1BB7E6B29E}" type="presOf" srcId="{F94AEBFC-D5F9-4A9D-9CFD-F7F3233B1FB6}" destId="{2A165205-491A-4138-8843-2E0AFCAD455A}" srcOrd="0" destOrd="0" presId="urn:microsoft.com/office/officeart/2016/7/layout/VerticalSolidActionList"/>
    <dgm:cxn modelId="{5057AD9C-B43A-4325-8CB5-6D55B48AF3BB}" type="presOf" srcId="{8FB85ED3-AB02-4FB1-BFCD-FB7BCBF1EDF5}" destId="{BCB70583-6E16-4B25-96A3-C8C51C6E0EEA}" srcOrd="0" destOrd="0" presId="urn:microsoft.com/office/officeart/2016/7/layout/VerticalSolidActionList"/>
    <dgm:cxn modelId="{CF93389F-BA4A-46E4-9870-7D9621746DFE}" srcId="{81666FF0-E347-44D3-9C20-D7BDF0295A0B}" destId="{F94AEBFC-D5F9-4A9D-9CFD-F7F3233B1FB6}" srcOrd="2" destOrd="0" parTransId="{2D9CAA33-D4E4-4956-A3DF-FFB152A91FB3}" sibTransId="{0E9BA476-1144-43E1-A378-170EA568490D}"/>
    <dgm:cxn modelId="{BBC630B5-C6AC-42CC-8331-73305E122D24}" srcId="{F94AEBFC-D5F9-4A9D-9CFD-F7F3233B1FB6}" destId="{8FB85ED3-AB02-4FB1-BFCD-FB7BCBF1EDF5}" srcOrd="0" destOrd="0" parTransId="{E1BE06EA-F285-4C79-906D-50E534942E02}" sibTransId="{B4B7B66A-0E97-4E70-B35B-FAB660B824EA}"/>
    <dgm:cxn modelId="{6B46CDB7-0D4F-4CA0-A234-0DF2FEF003A8}" type="presOf" srcId="{9EF04026-EADB-4360-9396-3F157FD30520}" destId="{7DB3627E-6120-493E-AA41-B6EDAD232679}" srcOrd="0" destOrd="0" presId="urn:microsoft.com/office/officeart/2016/7/layout/VerticalSolidActionList"/>
    <dgm:cxn modelId="{68723FBD-B77D-4908-9B39-852C63B3B7CF}" srcId="{9EF04026-EADB-4360-9396-3F157FD30520}" destId="{D8E28B17-2E26-40B1-AABF-899F5D071ABD}" srcOrd="0" destOrd="0" parTransId="{0FD62FAE-7D57-4AE0-A523-273A1A016DA5}" sibTransId="{217D467D-BD0F-4E50-95D1-FB813600C06E}"/>
    <dgm:cxn modelId="{B97F90E1-0CC6-46C6-81DA-315C2CB0B7B7}" srcId="{81666FF0-E347-44D3-9C20-D7BDF0295A0B}" destId="{095A9121-3233-45D2-BBDD-58FD8FEA2E8A}" srcOrd="0" destOrd="0" parTransId="{5A511BF4-AB20-45C6-B1CF-7D953BED80F8}" sibTransId="{3BE960F2-B9A4-4D43-99A4-757D7D09FC9F}"/>
    <dgm:cxn modelId="{B05C0449-3207-4EBB-A080-F8D6FB037D01}" type="presParOf" srcId="{82A7402C-8F72-4A5B-A150-EE569E628A87}" destId="{6C6BBB0D-2DFC-486B-9899-C761587EB757}" srcOrd="0" destOrd="0" presId="urn:microsoft.com/office/officeart/2016/7/layout/VerticalSolidActionList"/>
    <dgm:cxn modelId="{93E41D92-DCD9-47EF-B463-715FE02E3D69}" type="presParOf" srcId="{6C6BBB0D-2DFC-486B-9899-C761587EB757}" destId="{C2A4E14D-8A28-40F0-81A2-32674C655873}" srcOrd="0" destOrd="0" presId="urn:microsoft.com/office/officeart/2016/7/layout/VerticalSolidActionList"/>
    <dgm:cxn modelId="{0D2961D7-147C-4752-961E-CBA601E904BD}" type="presParOf" srcId="{6C6BBB0D-2DFC-486B-9899-C761587EB757}" destId="{3C61DC0C-FE17-4315-AFDC-A2CA385EE106}" srcOrd="1" destOrd="0" presId="urn:microsoft.com/office/officeart/2016/7/layout/VerticalSolidActionList"/>
    <dgm:cxn modelId="{40280BBC-4EFC-4C4D-84F8-28A91D0A1955}" type="presParOf" srcId="{82A7402C-8F72-4A5B-A150-EE569E628A87}" destId="{56518F7A-8259-4513-BB4C-A0C289CA62A5}" srcOrd="1" destOrd="0" presId="urn:microsoft.com/office/officeart/2016/7/layout/VerticalSolidActionList"/>
    <dgm:cxn modelId="{2677AD5C-E462-4575-8062-E1D4F28FF002}" type="presParOf" srcId="{82A7402C-8F72-4A5B-A150-EE569E628A87}" destId="{E42FBBA9-CEE1-4E97-995A-70C9D5862F61}" srcOrd="2" destOrd="0" presId="urn:microsoft.com/office/officeart/2016/7/layout/VerticalSolidActionList"/>
    <dgm:cxn modelId="{889CEB33-0DC5-4FB4-8E27-2918284E4C82}" type="presParOf" srcId="{E42FBBA9-CEE1-4E97-995A-70C9D5862F61}" destId="{7DB3627E-6120-493E-AA41-B6EDAD232679}" srcOrd="0" destOrd="0" presId="urn:microsoft.com/office/officeart/2016/7/layout/VerticalSolidActionList"/>
    <dgm:cxn modelId="{BE65512B-D7C5-4E1E-AAF4-4B0B89747E0A}" type="presParOf" srcId="{E42FBBA9-CEE1-4E97-995A-70C9D5862F61}" destId="{4C179086-1F07-4D23-9F63-21177DC8A1C4}" srcOrd="1" destOrd="0" presId="urn:microsoft.com/office/officeart/2016/7/layout/VerticalSolidActionList"/>
    <dgm:cxn modelId="{4B3A44C3-E411-48F4-AD6A-556BB59BE077}" type="presParOf" srcId="{82A7402C-8F72-4A5B-A150-EE569E628A87}" destId="{D7B032A5-9DB2-4544-8425-E1FFF622C095}" srcOrd="3" destOrd="0" presId="urn:microsoft.com/office/officeart/2016/7/layout/VerticalSolidActionList"/>
    <dgm:cxn modelId="{38B63EB8-7BD5-4A92-ADB1-5BC0046A05BD}" type="presParOf" srcId="{82A7402C-8F72-4A5B-A150-EE569E628A87}" destId="{44975273-38A7-4980-BFA1-BBD1320BD21C}" srcOrd="4" destOrd="0" presId="urn:microsoft.com/office/officeart/2016/7/layout/VerticalSolidActionList"/>
    <dgm:cxn modelId="{4352E988-E17F-46B5-BD46-3C1C5AA8388C}" type="presParOf" srcId="{44975273-38A7-4980-BFA1-BBD1320BD21C}" destId="{2A165205-491A-4138-8843-2E0AFCAD455A}" srcOrd="0" destOrd="0" presId="urn:microsoft.com/office/officeart/2016/7/layout/VerticalSolidActionList"/>
    <dgm:cxn modelId="{15148D67-326D-444B-B21F-49A83FE4647B}" type="presParOf" srcId="{44975273-38A7-4980-BFA1-BBD1320BD21C}" destId="{BCB70583-6E16-4B25-96A3-C8C51C6E0EE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17CF83-2E7B-41AD-8B54-6F4DC2923177}"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270B6F34-88C4-40AE-B189-ECA802616DCE}">
      <dgm:prSet/>
      <dgm:spPr/>
      <dgm:t>
        <a:bodyPr/>
        <a:lstStyle/>
        <a:p>
          <a:r>
            <a:rPr lang="en-US"/>
            <a:t>Proactively searching for acquisitions</a:t>
          </a:r>
        </a:p>
      </dgm:t>
    </dgm:pt>
    <dgm:pt modelId="{2CBDD48B-BA35-46F2-BE9C-3F049062BD98}" type="parTrans" cxnId="{9F1F1E73-0D96-4401-B42E-71F3EF2750FC}">
      <dgm:prSet/>
      <dgm:spPr/>
      <dgm:t>
        <a:bodyPr/>
        <a:lstStyle/>
        <a:p>
          <a:endParaRPr lang="en-US"/>
        </a:p>
      </dgm:t>
    </dgm:pt>
    <dgm:pt modelId="{4B367C57-397A-497E-9278-514A0CF9E62E}" type="sibTrans" cxnId="{9F1F1E73-0D96-4401-B42E-71F3EF2750FC}">
      <dgm:prSet/>
      <dgm:spPr/>
      <dgm:t>
        <a:bodyPr/>
        <a:lstStyle/>
        <a:p>
          <a:endParaRPr lang="en-US"/>
        </a:p>
      </dgm:t>
    </dgm:pt>
    <dgm:pt modelId="{C59E5961-100E-4BFF-B364-91B4D5F11770}">
      <dgm:prSet/>
      <dgm:spPr/>
      <dgm:t>
        <a:bodyPr/>
        <a:lstStyle/>
        <a:p>
          <a:r>
            <a:rPr lang="en-US"/>
            <a:t>Focusing on increasing market share in new industries outside of oil and gas</a:t>
          </a:r>
        </a:p>
      </dgm:t>
    </dgm:pt>
    <dgm:pt modelId="{8CD44CAB-17F0-4F7E-90F3-F1344F6EB01C}" type="parTrans" cxnId="{20EC5B49-99B9-4E36-BD1D-27481A78A364}">
      <dgm:prSet/>
      <dgm:spPr/>
      <dgm:t>
        <a:bodyPr/>
        <a:lstStyle/>
        <a:p>
          <a:endParaRPr lang="en-US"/>
        </a:p>
      </dgm:t>
    </dgm:pt>
    <dgm:pt modelId="{854FD73D-002B-4EAB-84CA-482E95CD2649}" type="sibTrans" cxnId="{20EC5B49-99B9-4E36-BD1D-27481A78A364}">
      <dgm:prSet/>
      <dgm:spPr/>
      <dgm:t>
        <a:bodyPr/>
        <a:lstStyle/>
        <a:p>
          <a:endParaRPr lang="en-US"/>
        </a:p>
      </dgm:t>
    </dgm:pt>
    <dgm:pt modelId="{247EE3F1-23B8-4744-B01A-71A9C570EAC9}">
      <dgm:prSet/>
      <dgm:spPr/>
      <dgm:t>
        <a:bodyPr/>
        <a:lstStyle/>
        <a:p>
          <a:r>
            <a:rPr lang="en-US"/>
            <a:t>Professional Board of Directors and independent counsel guiding the company toward long-term success.                                                                                                          </a:t>
          </a:r>
        </a:p>
      </dgm:t>
    </dgm:pt>
    <dgm:pt modelId="{D15F4C70-A717-4B30-ADD9-67B06BDE9051}" type="parTrans" cxnId="{CC9A93A9-A919-48B9-B15A-42830D535DC6}">
      <dgm:prSet/>
      <dgm:spPr/>
      <dgm:t>
        <a:bodyPr/>
        <a:lstStyle/>
        <a:p>
          <a:endParaRPr lang="en-US"/>
        </a:p>
      </dgm:t>
    </dgm:pt>
    <dgm:pt modelId="{DC0F4F27-4B57-4111-95C3-6ECDEA390062}" type="sibTrans" cxnId="{CC9A93A9-A919-48B9-B15A-42830D535DC6}">
      <dgm:prSet/>
      <dgm:spPr/>
      <dgm:t>
        <a:bodyPr/>
        <a:lstStyle/>
        <a:p>
          <a:endParaRPr lang="en-US"/>
        </a:p>
      </dgm:t>
    </dgm:pt>
    <dgm:pt modelId="{5C79B941-70F3-45A7-937A-5169D32C02B7}">
      <dgm:prSet/>
      <dgm:spPr/>
      <dgm:t>
        <a:bodyPr/>
        <a:lstStyle/>
        <a:p>
          <a:r>
            <a:rPr lang="en-US"/>
            <a:t>Experienced management team </a:t>
          </a:r>
        </a:p>
      </dgm:t>
    </dgm:pt>
    <dgm:pt modelId="{2FB9778A-7D09-413D-86BD-7B06CFD72FF4}" type="parTrans" cxnId="{1A462DF5-BA1F-4206-8111-90CD7A3EA802}">
      <dgm:prSet/>
      <dgm:spPr/>
      <dgm:t>
        <a:bodyPr/>
        <a:lstStyle/>
        <a:p>
          <a:endParaRPr lang="en-US"/>
        </a:p>
      </dgm:t>
    </dgm:pt>
    <dgm:pt modelId="{5D76D34E-6406-4DC3-B25A-785CE9B65458}" type="sibTrans" cxnId="{1A462DF5-BA1F-4206-8111-90CD7A3EA802}">
      <dgm:prSet/>
      <dgm:spPr/>
      <dgm:t>
        <a:bodyPr/>
        <a:lstStyle/>
        <a:p>
          <a:endParaRPr lang="en-US"/>
        </a:p>
      </dgm:t>
    </dgm:pt>
    <dgm:pt modelId="{5E66BB55-FAE4-49E6-9351-761078590157}">
      <dgm:prSet/>
      <dgm:spPr/>
      <dgm:t>
        <a:bodyPr/>
        <a:lstStyle/>
        <a:p>
          <a:r>
            <a:rPr lang="en-US"/>
            <a:t>Over 200 years of combined experience in manufacturing, oilfield chemicals &amp; services, and protective coatings.</a:t>
          </a:r>
        </a:p>
      </dgm:t>
    </dgm:pt>
    <dgm:pt modelId="{BB9DCBBA-EB0B-4104-896F-E5EA7490BB46}" type="parTrans" cxnId="{1C346773-A924-4D5B-8048-6C9945FEFC64}">
      <dgm:prSet/>
      <dgm:spPr/>
      <dgm:t>
        <a:bodyPr/>
        <a:lstStyle/>
        <a:p>
          <a:endParaRPr lang="en-US"/>
        </a:p>
      </dgm:t>
    </dgm:pt>
    <dgm:pt modelId="{9FA4BD03-E5E0-4518-AAED-2E91CC60F143}" type="sibTrans" cxnId="{1C346773-A924-4D5B-8048-6C9945FEFC64}">
      <dgm:prSet/>
      <dgm:spPr/>
      <dgm:t>
        <a:bodyPr/>
        <a:lstStyle/>
        <a:p>
          <a:endParaRPr lang="en-US"/>
        </a:p>
      </dgm:t>
    </dgm:pt>
    <dgm:pt modelId="{DD8BDFD9-AE2A-4F29-8589-F579ADEB333B}">
      <dgm:prSet/>
      <dgm:spPr/>
      <dgm:t>
        <a:bodyPr/>
        <a:lstStyle/>
        <a:p>
          <a:r>
            <a:rPr lang="en-US"/>
            <a:t>For more investor information contact Leon Joyce</a:t>
          </a:r>
        </a:p>
      </dgm:t>
    </dgm:pt>
    <dgm:pt modelId="{26C4C5F0-9373-4CCE-8546-9C104591F9B7}" type="parTrans" cxnId="{FF4AD3A7-8EA6-4F9D-8AAA-ED0674B6A591}">
      <dgm:prSet/>
      <dgm:spPr/>
      <dgm:t>
        <a:bodyPr/>
        <a:lstStyle/>
        <a:p>
          <a:endParaRPr lang="en-US"/>
        </a:p>
      </dgm:t>
    </dgm:pt>
    <dgm:pt modelId="{DF62CDD6-4834-4892-A68A-C46FE02815A9}" type="sibTrans" cxnId="{FF4AD3A7-8EA6-4F9D-8AAA-ED0674B6A591}">
      <dgm:prSet/>
      <dgm:spPr/>
      <dgm:t>
        <a:bodyPr/>
        <a:lstStyle/>
        <a:p>
          <a:endParaRPr lang="en-US"/>
        </a:p>
      </dgm:t>
    </dgm:pt>
    <dgm:pt modelId="{B0ECDB37-B60B-4486-8D92-AD5FDBF26649}">
      <dgm:prSet/>
      <dgm:spPr/>
      <dgm:t>
        <a:bodyPr/>
        <a:lstStyle/>
        <a:p>
          <a:r>
            <a:rPr lang="en-US"/>
            <a:t>Office: 800-635-7716	Email: ljoyce@eesokc.com	</a:t>
          </a:r>
        </a:p>
      </dgm:t>
    </dgm:pt>
    <dgm:pt modelId="{DDE88619-37E8-44A6-8CC0-31220363E75E}" type="parTrans" cxnId="{6222BA34-46C4-4CDA-9749-DFAD2D4CEA4F}">
      <dgm:prSet/>
      <dgm:spPr/>
      <dgm:t>
        <a:bodyPr/>
        <a:lstStyle/>
        <a:p>
          <a:endParaRPr lang="en-US"/>
        </a:p>
      </dgm:t>
    </dgm:pt>
    <dgm:pt modelId="{EE7CA5AA-26A1-4EBB-8EA3-1040635A5BD9}" type="sibTrans" cxnId="{6222BA34-46C4-4CDA-9749-DFAD2D4CEA4F}">
      <dgm:prSet/>
      <dgm:spPr/>
      <dgm:t>
        <a:bodyPr/>
        <a:lstStyle/>
        <a:p>
          <a:endParaRPr lang="en-US"/>
        </a:p>
      </dgm:t>
    </dgm:pt>
    <dgm:pt modelId="{B50E799B-8B27-4A42-8C90-EE7D00AAF8C1}" type="pres">
      <dgm:prSet presAssocID="{3D17CF83-2E7B-41AD-8B54-6F4DC2923177}" presName="vert0" presStyleCnt="0">
        <dgm:presLayoutVars>
          <dgm:dir/>
          <dgm:animOne val="branch"/>
          <dgm:animLvl val="lvl"/>
        </dgm:presLayoutVars>
      </dgm:prSet>
      <dgm:spPr/>
    </dgm:pt>
    <dgm:pt modelId="{FE570271-AB6B-4CAA-BBB9-845112F0685E}" type="pres">
      <dgm:prSet presAssocID="{270B6F34-88C4-40AE-B189-ECA802616DCE}" presName="thickLine" presStyleLbl="alignNode1" presStyleIdx="0" presStyleCnt="7"/>
      <dgm:spPr/>
    </dgm:pt>
    <dgm:pt modelId="{E85C025F-70FD-4739-A564-16B6DB04D160}" type="pres">
      <dgm:prSet presAssocID="{270B6F34-88C4-40AE-B189-ECA802616DCE}" presName="horz1" presStyleCnt="0"/>
      <dgm:spPr/>
    </dgm:pt>
    <dgm:pt modelId="{6D6D35A6-21F9-43F8-9AC1-911DF5F93BF3}" type="pres">
      <dgm:prSet presAssocID="{270B6F34-88C4-40AE-B189-ECA802616DCE}" presName="tx1" presStyleLbl="revTx" presStyleIdx="0" presStyleCnt="7"/>
      <dgm:spPr/>
    </dgm:pt>
    <dgm:pt modelId="{B1AC4E7B-E4AA-4916-8D36-8C1D8CDBCD0F}" type="pres">
      <dgm:prSet presAssocID="{270B6F34-88C4-40AE-B189-ECA802616DCE}" presName="vert1" presStyleCnt="0"/>
      <dgm:spPr/>
    </dgm:pt>
    <dgm:pt modelId="{D8557387-CD77-4EE3-9A29-FC7C5A7129C9}" type="pres">
      <dgm:prSet presAssocID="{C59E5961-100E-4BFF-B364-91B4D5F11770}" presName="thickLine" presStyleLbl="alignNode1" presStyleIdx="1" presStyleCnt="7"/>
      <dgm:spPr/>
    </dgm:pt>
    <dgm:pt modelId="{86EE2B18-30B3-4712-9603-F99A9064D0C7}" type="pres">
      <dgm:prSet presAssocID="{C59E5961-100E-4BFF-B364-91B4D5F11770}" presName="horz1" presStyleCnt="0"/>
      <dgm:spPr/>
    </dgm:pt>
    <dgm:pt modelId="{CDEC85A9-F1CB-4991-BC10-893C99ED5953}" type="pres">
      <dgm:prSet presAssocID="{C59E5961-100E-4BFF-B364-91B4D5F11770}" presName="tx1" presStyleLbl="revTx" presStyleIdx="1" presStyleCnt="7"/>
      <dgm:spPr/>
    </dgm:pt>
    <dgm:pt modelId="{22C038CA-8641-4725-92C0-D87758E6913B}" type="pres">
      <dgm:prSet presAssocID="{C59E5961-100E-4BFF-B364-91B4D5F11770}" presName="vert1" presStyleCnt="0"/>
      <dgm:spPr/>
    </dgm:pt>
    <dgm:pt modelId="{AA7D1A54-29CE-43B3-B012-37FD43DA7628}" type="pres">
      <dgm:prSet presAssocID="{247EE3F1-23B8-4744-B01A-71A9C570EAC9}" presName="thickLine" presStyleLbl="alignNode1" presStyleIdx="2" presStyleCnt="7"/>
      <dgm:spPr/>
    </dgm:pt>
    <dgm:pt modelId="{6AD9921E-C3DD-4884-8736-DB905715CFF1}" type="pres">
      <dgm:prSet presAssocID="{247EE3F1-23B8-4744-B01A-71A9C570EAC9}" presName="horz1" presStyleCnt="0"/>
      <dgm:spPr/>
    </dgm:pt>
    <dgm:pt modelId="{D335B43A-382E-4C6D-9658-03B6A4181F71}" type="pres">
      <dgm:prSet presAssocID="{247EE3F1-23B8-4744-B01A-71A9C570EAC9}" presName="tx1" presStyleLbl="revTx" presStyleIdx="2" presStyleCnt="7"/>
      <dgm:spPr/>
    </dgm:pt>
    <dgm:pt modelId="{0BE6AC2E-3F3B-4F81-B285-EACA381DD347}" type="pres">
      <dgm:prSet presAssocID="{247EE3F1-23B8-4744-B01A-71A9C570EAC9}" presName="vert1" presStyleCnt="0"/>
      <dgm:spPr/>
    </dgm:pt>
    <dgm:pt modelId="{D104E95B-914B-408C-956A-A3274E49D274}" type="pres">
      <dgm:prSet presAssocID="{5C79B941-70F3-45A7-937A-5169D32C02B7}" presName="thickLine" presStyleLbl="alignNode1" presStyleIdx="3" presStyleCnt="7"/>
      <dgm:spPr/>
    </dgm:pt>
    <dgm:pt modelId="{7D04452D-8B5C-4D75-8786-AFAF6C736C01}" type="pres">
      <dgm:prSet presAssocID="{5C79B941-70F3-45A7-937A-5169D32C02B7}" presName="horz1" presStyleCnt="0"/>
      <dgm:spPr/>
    </dgm:pt>
    <dgm:pt modelId="{3480AFD4-CB1E-4001-AC84-DD49919F1B6D}" type="pres">
      <dgm:prSet presAssocID="{5C79B941-70F3-45A7-937A-5169D32C02B7}" presName="tx1" presStyleLbl="revTx" presStyleIdx="3" presStyleCnt="7"/>
      <dgm:spPr/>
    </dgm:pt>
    <dgm:pt modelId="{557B3BBD-88E4-43C4-B141-1BA1497663F1}" type="pres">
      <dgm:prSet presAssocID="{5C79B941-70F3-45A7-937A-5169D32C02B7}" presName="vert1" presStyleCnt="0"/>
      <dgm:spPr/>
    </dgm:pt>
    <dgm:pt modelId="{F36884D0-BE30-4533-B6E6-FC202D942090}" type="pres">
      <dgm:prSet presAssocID="{5E66BB55-FAE4-49E6-9351-761078590157}" presName="thickLine" presStyleLbl="alignNode1" presStyleIdx="4" presStyleCnt="7"/>
      <dgm:spPr/>
    </dgm:pt>
    <dgm:pt modelId="{883FA18A-1CC2-421E-BDDC-1DA86E1C7922}" type="pres">
      <dgm:prSet presAssocID="{5E66BB55-FAE4-49E6-9351-761078590157}" presName="horz1" presStyleCnt="0"/>
      <dgm:spPr/>
    </dgm:pt>
    <dgm:pt modelId="{D877009B-736D-41D2-8AAB-2936667AD107}" type="pres">
      <dgm:prSet presAssocID="{5E66BB55-FAE4-49E6-9351-761078590157}" presName="tx1" presStyleLbl="revTx" presStyleIdx="4" presStyleCnt="7"/>
      <dgm:spPr/>
    </dgm:pt>
    <dgm:pt modelId="{04EAD2EF-9FB2-4341-8029-0D5BD87A93CF}" type="pres">
      <dgm:prSet presAssocID="{5E66BB55-FAE4-49E6-9351-761078590157}" presName="vert1" presStyleCnt="0"/>
      <dgm:spPr/>
    </dgm:pt>
    <dgm:pt modelId="{C25404C8-3529-4938-87A4-FD1874BFE926}" type="pres">
      <dgm:prSet presAssocID="{DD8BDFD9-AE2A-4F29-8589-F579ADEB333B}" presName="thickLine" presStyleLbl="alignNode1" presStyleIdx="5" presStyleCnt="7"/>
      <dgm:spPr/>
    </dgm:pt>
    <dgm:pt modelId="{8BAD5850-747D-4E3D-9079-09F13DC87C90}" type="pres">
      <dgm:prSet presAssocID="{DD8BDFD9-AE2A-4F29-8589-F579ADEB333B}" presName="horz1" presStyleCnt="0"/>
      <dgm:spPr/>
    </dgm:pt>
    <dgm:pt modelId="{B3CF6154-4C90-43F6-9ED1-7617096DA0F1}" type="pres">
      <dgm:prSet presAssocID="{DD8BDFD9-AE2A-4F29-8589-F579ADEB333B}" presName="tx1" presStyleLbl="revTx" presStyleIdx="5" presStyleCnt="7"/>
      <dgm:spPr/>
    </dgm:pt>
    <dgm:pt modelId="{ADED0472-8E9C-44D3-9F82-9616306C2F04}" type="pres">
      <dgm:prSet presAssocID="{DD8BDFD9-AE2A-4F29-8589-F579ADEB333B}" presName="vert1" presStyleCnt="0"/>
      <dgm:spPr/>
    </dgm:pt>
    <dgm:pt modelId="{A224E625-6974-44B3-A655-C28660A7B756}" type="pres">
      <dgm:prSet presAssocID="{B0ECDB37-B60B-4486-8D92-AD5FDBF26649}" presName="thickLine" presStyleLbl="alignNode1" presStyleIdx="6" presStyleCnt="7"/>
      <dgm:spPr/>
    </dgm:pt>
    <dgm:pt modelId="{FB1587D5-8B20-4B7B-A22D-F7D207B6D972}" type="pres">
      <dgm:prSet presAssocID="{B0ECDB37-B60B-4486-8D92-AD5FDBF26649}" presName="horz1" presStyleCnt="0"/>
      <dgm:spPr/>
    </dgm:pt>
    <dgm:pt modelId="{C7EED047-DDA7-4019-B4AB-2BBAEF509CF0}" type="pres">
      <dgm:prSet presAssocID="{B0ECDB37-B60B-4486-8D92-AD5FDBF26649}" presName="tx1" presStyleLbl="revTx" presStyleIdx="6" presStyleCnt="7"/>
      <dgm:spPr/>
    </dgm:pt>
    <dgm:pt modelId="{ED38F892-A4EB-416F-98AA-C6961B3CF6BE}" type="pres">
      <dgm:prSet presAssocID="{B0ECDB37-B60B-4486-8D92-AD5FDBF26649}" presName="vert1" presStyleCnt="0"/>
      <dgm:spPr/>
    </dgm:pt>
  </dgm:ptLst>
  <dgm:cxnLst>
    <dgm:cxn modelId="{FA42730D-2573-4F3B-90A7-BE3439A8C78E}" type="presOf" srcId="{5C79B941-70F3-45A7-937A-5169D32C02B7}" destId="{3480AFD4-CB1E-4001-AC84-DD49919F1B6D}" srcOrd="0" destOrd="0" presId="urn:microsoft.com/office/officeart/2008/layout/LinedList"/>
    <dgm:cxn modelId="{6929472D-B9DA-45AF-8A67-99FC68EA0578}" type="presOf" srcId="{C59E5961-100E-4BFF-B364-91B4D5F11770}" destId="{CDEC85A9-F1CB-4991-BC10-893C99ED5953}" srcOrd="0" destOrd="0" presId="urn:microsoft.com/office/officeart/2008/layout/LinedList"/>
    <dgm:cxn modelId="{6222BA34-46C4-4CDA-9749-DFAD2D4CEA4F}" srcId="{3D17CF83-2E7B-41AD-8B54-6F4DC2923177}" destId="{B0ECDB37-B60B-4486-8D92-AD5FDBF26649}" srcOrd="6" destOrd="0" parTransId="{DDE88619-37E8-44A6-8CC0-31220363E75E}" sibTransId="{EE7CA5AA-26A1-4EBB-8EA3-1040635A5BD9}"/>
    <dgm:cxn modelId="{8F1D2136-7987-4CA9-8AC1-75FC47014F3C}" type="presOf" srcId="{B0ECDB37-B60B-4486-8D92-AD5FDBF26649}" destId="{C7EED047-DDA7-4019-B4AB-2BBAEF509CF0}" srcOrd="0" destOrd="0" presId="urn:microsoft.com/office/officeart/2008/layout/LinedList"/>
    <dgm:cxn modelId="{20EC5B49-99B9-4E36-BD1D-27481A78A364}" srcId="{3D17CF83-2E7B-41AD-8B54-6F4DC2923177}" destId="{C59E5961-100E-4BFF-B364-91B4D5F11770}" srcOrd="1" destOrd="0" parTransId="{8CD44CAB-17F0-4F7E-90F3-F1344F6EB01C}" sibTransId="{854FD73D-002B-4EAB-84CA-482E95CD2649}"/>
    <dgm:cxn modelId="{9368846E-8452-4A63-9EB5-D040F66E9C8F}" type="presOf" srcId="{270B6F34-88C4-40AE-B189-ECA802616DCE}" destId="{6D6D35A6-21F9-43F8-9AC1-911DF5F93BF3}" srcOrd="0" destOrd="0" presId="urn:microsoft.com/office/officeart/2008/layout/LinedList"/>
    <dgm:cxn modelId="{9F1F1E73-0D96-4401-B42E-71F3EF2750FC}" srcId="{3D17CF83-2E7B-41AD-8B54-6F4DC2923177}" destId="{270B6F34-88C4-40AE-B189-ECA802616DCE}" srcOrd="0" destOrd="0" parTransId="{2CBDD48B-BA35-46F2-BE9C-3F049062BD98}" sibTransId="{4B367C57-397A-497E-9278-514A0CF9E62E}"/>
    <dgm:cxn modelId="{1C346773-A924-4D5B-8048-6C9945FEFC64}" srcId="{3D17CF83-2E7B-41AD-8B54-6F4DC2923177}" destId="{5E66BB55-FAE4-49E6-9351-761078590157}" srcOrd="4" destOrd="0" parTransId="{BB9DCBBA-EB0B-4104-896F-E5EA7490BB46}" sibTransId="{9FA4BD03-E5E0-4518-AAED-2E91CC60F143}"/>
    <dgm:cxn modelId="{F7F72882-663E-4300-8A1C-57332FA6CF7E}" type="presOf" srcId="{3D17CF83-2E7B-41AD-8B54-6F4DC2923177}" destId="{B50E799B-8B27-4A42-8C90-EE7D00AAF8C1}" srcOrd="0" destOrd="0" presId="urn:microsoft.com/office/officeart/2008/layout/LinedList"/>
    <dgm:cxn modelId="{E2CFD782-EC60-4F04-BEB4-9BE0BDCDE3DE}" type="presOf" srcId="{247EE3F1-23B8-4744-B01A-71A9C570EAC9}" destId="{D335B43A-382E-4C6D-9658-03B6A4181F71}" srcOrd="0" destOrd="0" presId="urn:microsoft.com/office/officeart/2008/layout/LinedList"/>
    <dgm:cxn modelId="{FF4AD3A7-8EA6-4F9D-8AAA-ED0674B6A591}" srcId="{3D17CF83-2E7B-41AD-8B54-6F4DC2923177}" destId="{DD8BDFD9-AE2A-4F29-8589-F579ADEB333B}" srcOrd="5" destOrd="0" parTransId="{26C4C5F0-9373-4CCE-8546-9C104591F9B7}" sibTransId="{DF62CDD6-4834-4892-A68A-C46FE02815A9}"/>
    <dgm:cxn modelId="{CC9A93A9-A919-48B9-B15A-42830D535DC6}" srcId="{3D17CF83-2E7B-41AD-8B54-6F4DC2923177}" destId="{247EE3F1-23B8-4744-B01A-71A9C570EAC9}" srcOrd="2" destOrd="0" parTransId="{D15F4C70-A717-4B30-ADD9-67B06BDE9051}" sibTransId="{DC0F4F27-4B57-4111-95C3-6ECDEA390062}"/>
    <dgm:cxn modelId="{2CFD8FCB-8CF8-4B0C-8276-C667B04648BF}" type="presOf" srcId="{DD8BDFD9-AE2A-4F29-8589-F579ADEB333B}" destId="{B3CF6154-4C90-43F6-9ED1-7617096DA0F1}" srcOrd="0" destOrd="0" presId="urn:microsoft.com/office/officeart/2008/layout/LinedList"/>
    <dgm:cxn modelId="{7677DAE3-9261-4A9F-A65B-478D58571D79}" type="presOf" srcId="{5E66BB55-FAE4-49E6-9351-761078590157}" destId="{D877009B-736D-41D2-8AAB-2936667AD107}" srcOrd="0" destOrd="0" presId="urn:microsoft.com/office/officeart/2008/layout/LinedList"/>
    <dgm:cxn modelId="{1A462DF5-BA1F-4206-8111-90CD7A3EA802}" srcId="{3D17CF83-2E7B-41AD-8B54-6F4DC2923177}" destId="{5C79B941-70F3-45A7-937A-5169D32C02B7}" srcOrd="3" destOrd="0" parTransId="{2FB9778A-7D09-413D-86BD-7B06CFD72FF4}" sibTransId="{5D76D34E-6406-4DC3-B25A-785CE9B65458}"/>
    <dgm:cxn modelId="{C3F0F6D0-6520-4EA3-BC32-7FE4962E80AC}" type="presParOf" srcId="{B50E799B-8B27-4A42-8C90-EE7D00AAF8C1}" destId="{FE570271-AB6B-4CAA-BBB9-845112F0685E}" srcOrd="0" destOrd="0" presId="urn:microsoft.com/office/officeart/2008/layout/LinedList"/>
    <dgm:cxn modelId="{EAFCBEE2-7640-4FB1-B453-415FAAA8C8CD}" type="presParOf" srcId="{B50E799B-8B27-4A42-8C90-EE7D00AAF8C1}" destId="{E85C025F-70FD-4739-A564-16B6DB04D160}" srcOrd="1" destOrd="0" presId="urn:microsoft.com/office/officeart/2008/layout/LinedList"/>
    <dgm:cxn modelId="{E03033AF-F160-45D5-B3CC-55E99993EE79}" type="presParOf" srcId="{E85C025F-70FD-4739-A564-16B6DB04D160}" destId="{6D6D35A6-21F9-43F8-9AC1-911DF5F93BF3}" srcOrd="0" destOrd="0" presId="urn:microsoft.com/office/officeart/2008/layout/LinedList"/>
    <dgm:cxn modelId="{9C67DE19-29BF-4B56-A238-70D20A440029}" type="presParOf" srcId="{E85C025F-70FD-4739-A564-16B6DB04D160}" destId="{B1AC4E7B-E4AA-4916-8D36-8C1D8CDBCD0F}" srcOrd="1" destOrd="0" presId="urn:microsoft.com/office/officeart/2008/layout/LinedList"/>
    <dgm:cxn modelId="{B5D2C7E0-68FA-4AE1-8733-265A08DAC4AF}" type="presParOf" srcId="{B50E799B-8B27-4A42-8C90-EE7D00AAF8C1}" destId="{D8557387-CD77-4EE3-9A29-FC7C5A7129C9}" srcOrd="2" destOrd="0" presId="urn:microsoft.com/office/officeart/2008/layout/LinedList"/>
    <dgm:cxn modelId="{EAF29196-A26F-4D2B-8260-5025CA266A8B}" type="presParOf" srcId="{B50E799B-8B27-4A42-8C90-EE7D00AAF8C1}" destId="{86EE2B18-30B3-4712-9603-F99A9064D0C7}" srcOrd="3" destOrd="0" presId="urn:microsoft.com/office/officeart/2008/layout/LinedList"/>
    <dgm:cxn modelId="{EE93BA20-F862-4658-8578-D8D239C637CF}" type="presParOf" srcId="{86EE2B18-30B3-4712-9603-F99A9064D0C7}" destId="{CDEC85A9-F1CB-4991-BC10-893C99ED5953}" srcOrd="0" destOrd="0" presId="urn:microsoft.com/office/officeart/2008/layout/LinedList"/>
    <dgm:cxn modelId="{9C588CB2-3CC2-42C5-A282-144216A53D82}" type="presParOf" srcId="{86EE2B18-30B3-4712-9603-F99A9064D0C7}" destId="{22C038CA-8641-4725-92C0-D87758E6913B}" srcOrd="1" destOrd="0" presId="urn:microsoft.com/office/officeart/2008/layout/LinedList"/>
    <dgm:cxn modelId="{3FA79E6D-1866-4F84-BE47-930EF6900810}" type="presParOf" srcId="{B50E799B-8B27-4A42-8C90-EE7D00AAF8C1}" destId="{AA7D1A54-29CE-43B3-B012-37FD43DA7628}" srcOrd="4" destOrd="0" presId="urn:microsoft.com/office/officeart/2008/layout/LinedList"/>
    <dgm:cxn modelId="{C2B1E59A-63AF-47FB-BEB4-E438AD812C48}" type="presParOf" srcId="{B50E799B-8B27-4A42-8C90-EE7D00AAF8C1}" destId="{6AD9921E-C3DD-4884-8736-DB905715CFF1}" srcOrd="5" destOrd="0" presId="urn:microsoft.com/office/officeart/2008/layout/LinedList"/>
    <dgm:cxn modelId="{2762DD0C-E490-4286-97A4-CEA4159BD237}" type="presParOf" srcId="{6AD9921E-C3DD-4884-8736-DB905715CFF1}" destId="{D335B43A-382E-4C6D-9658-03B6A4181F71}" srcOrd="0" destOrd="0" presId="urn:microsoft.com/office/officeart/2008/layout/LinedList"/>
    <dgm:cxn modelId="{F2391E7A-8601-4B2D-91F2-DBE2AB37D590}" type="presParOf" srcId="{6AD9921E-C3DD-4884-8736-DB905715CFF1}" destId="{0BE6AC2E-3F3B-4F81-B285-EACA381DD347}" srcOrd="1" destOrd="0" presId="urn:microsoft.com/office/officeart/2008/layout/LinedList"/>
    <dgm:cxn modelId="{4342049B-5924-48A3-86F1-2502C17ECE6A}" type="presParOf" srcId="{B50E799B-8B27-4A42-8C90-EE7D00AAF8C1}" destId="{D104E95B-914B-408C-956A-A3274E49D274}" srcOrd="6" destOrd="0" presId="urn:microsoft.com/office/officeart/2008/layout/LinedList"/>
    <dgm:cxn modelId="{0629A033-932D-408B-88BC-11B6E55E898C}" type="presParOf" srcId="{B50E799B-8B27-4A42-8C90-EE7D00AAF8C1}" destId="{7D04452D-8B5C-4D75-8786-AFAF6C736C01}" srcOrd="7" destOrd="0" presId="urn:microsoft.com/office/officeart/2008/layout/LinedList"/>
    <dgm:cxn modelId="{C93B612E-6F50-4011-9AF3-EEB6FF3E74C0}" type="presParOf" srcId="{7D04452D-8B5C-4D75-8786-AFAF6C736C01}" destId="{3480AFD4-CB1E-4001-AC84-DD49919F1B6D}" srcOrd="0" destOrd="0" presId="urn:microsoft.com/office/officeart/2008/layout/LinedList"/>
    <dgm:cxn modelId="{9E827F61-7EE5-482B-AF77-74B51A2A349A}" type="presParOf" srcId="{7D04452D-8B5C-4D75-8786-AFAF6C736C01}" destId="{557B3BBD-88E4-43C4-B141-1BA1497663F1}" srcOrd="1" destOrd="0" presId="urn:microsoft.com/office/officeart/2008/layout/LinedList"/>
    <dgm:cxn modelId="{0FF3889F-EB32-4D51-B4BB-E1696AC7BE6F}" type="presParOf" srcId="{B50E799B-8B27-4A42-8C90-EE7D00AAF8C1}" destId="{F36884D0-BE30-4533-B6E6-FC202D942090}" srcOrd="8" destOrd="0" presId="urn:microsoft.com/office/officeart/2008/layout/LinedList"/>
    <dgm:cxn modelId="{1E679C41-38AB-4801-B634-F895CDFA52B5}" type="presParOf" srcId="{B50E799B-8B27-4A42-8C90-EE7D00AAF8C1}" destId="{883FA18A-1CC2-421E-BDDC-1DA86E1C7922}" srcOrd="9" destOrd="0" presId="urn:microsoft.com/office/officeart/2008/layout/LinedList"/>
    <dgm:cxn modelId="{E5415F49-4776-4F99-BDAE-1B4BFE9BD8A6}" type="presParOf" srcId="{883FA18A-1CC2-421E-BDDC-1DA86E1C7922}" destId="{D877009B-736D-41D2-8AAB-2936667AD107}" srcOrd="0" destOrd="0" presId="urn:microsoft.com/office/officeart/2008/layout/LinedList"/>
    <dgm:cxn modelId="{607D1625-2FD6-4DD5-AF3B-CAAAA465121F}" type="presParOf" srcId="{883FA18A-1CC2-421E-BDDC-1DA86E1C7922}" destId="{04EAD2EF-9FB2-4341-8029-0D5BD87A93CF}" srcOrd="1" destOrd="0" presId="urn:microsoft.com/office/officeart/2008/layout/LinedList"/>
    <dgm:cxn modelId="{8DED480A-08E9-477B-ABF5-9E588CFCA9C6}" type="presParOf" srcId="{B50E799B-8B27-4A42-8C90-EE7D00AAF8C1}" destId="{C25404C8-3529-4938-87A4-FD1874BFE926}" srcOrd="10" destOrd="0" presId="urn:microsoft.com/office/officeart/2008/layout/LinedList"/>
    <dgm:cxn modelId="{4CA3BD10-6706-44EC-8D57-21853B52560A}" type="presParOf" srcId="{B50E799B-8B27-4A42-8C90-EE7D00AAF8C1}" destId="{8BAD5850-747D-4E3D-9079-09F13DC87C90}" srcOrd="11" destOrd="0" presId="urn:microsoft.com/office/officeart/2008/layout/LinedList"/>
    <dgm:cxn modelId="{EA74416D-509F-43AD-BBF6-ABDDC806F190}" type="presParOf" srcId="{8BAD5850-747D-4E3D-9079-09F13DC87C90}" destId="{B3CF6154-4C90-43F6-9ED1-7617096DA0F1}" srcOrd="0" destOrd="0" presId="urn:microsoft.com/office/officeart/2008/layout/LinedList"/>
    <dgm:cxn modelId="{92E3A2EC-1D45-4DDB-8DCC-C39B1C4BC5C3}" type="presParOf" srcId="{8BAD5850-747D-4E3D-9079-09F13DC87C90}" destId="{ADED0472-8E9C-44D3-9F82-9616306C2F04}" srcOrd="1" destOrd="0" presId="urn:microsoft.com/office/officeart/2008/layout/LinedList"/>
    <dgm:cxn modelId="{6A80A071-2E03-4E0B-9076-02E909A1B280}" type="presParOf" srcId="{B50E799B-8B27-4A42-8C90-EE7D00AAF8C1}" destId="{A224E625-6974-44B3-A655-C28660A7B756}" srcOrd="12" destOrd="0" presId="urn:microsoft.com/office/officeart/2008/layout/LinedList"/>
    <dgm:cxn modelId="{2E2C129E-4213-40CF-AE0D-BB7F70BF5408}" type="presParOf" srcId="{B50E799B-8B27-4A42-8C90-EE7D00AAF8C1}" destId="{FB1587D5-8B20-4B7B-A22D-F7D207B6D972}" srcOrd="13" destOrd="0" presId="urn:microsoft.com/office/officeart/2008/layout/LinedList"/>
    <dgm:cxn modelId="{2BB34BC7-5F9E-45CE-B405-26C2A9CAA09C}" type="presParOf" srcId="{FB1587D5-8B20-4B7B-A22D-F7D207B6D972}" destId="{C7EED047-DDA7-4019-B4AB-2BBAEF509CF0}" srcOrd="0" destOrd="0" presId="urn:microsoft.com/office/officeart/2008/layout/LinedList"/>
    <dgm:cxn modelId="{A34D9B61-51D0-4415-ABF5-E5E96CE564BA}" type="presParOf" srcId="{FB1587D5-8B20-4B7B-A22D-F7D207B6D972}" destId="{ED38F892-A4EB-416F-98AA-C6961B3CF6B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07273-E87E-4322-88EC-4763C895C88A}">
      <dsp:nvSpPr>
        <dsp:cNvPr id="0" name=""/>
        <dsp:cNvSpPr/>
      </dsp:nvSpPr>
      <dsp:spPr>
        <a:xfrm>
          <a:off x="0" y="5101"/>
          <a:ext cx="6797675" cy="1151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E1885-4E95-4B6B-A145-CDFE135AA7B3}">
      <dsp:nvSpPr>
        <dsp:cNvPr id="0" name=""/>
        <dsp:cNvSpPr/>
      </dsp:nvSpPr>
      <dsp:spPr>
        <a:xfrm>
          <a:off x="348276" y="264150"/>
          <a:ext cx="633849" cy="633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DC02-A7FB-4F8A-A0DC-BAD1FAB70090}">
      <dsp:nvSpPr>
        <dsp:cNvPr id="0" name=""/>
        <dsp:cNvSpPr/>
      </dsp:nvSpPr>
      <dsp:spPr>
        <a:xfrm>
          <a:off x="1330403" y="5101"/>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622300">
            <a:lnSpc>
              <a:spcPct val="100000"/>
            </a:lnSpc>
            <a:spcBef>
              <a:spcPct val="0"/>
            </a:spcBef>
            <a:spcAft>
              <a:spcPct val="35000"/>
            </a:spcAft>
            <a:buNone/>
          </a:pPr>
          <a:r>
            <a:rPr lang="en-US" sz="1400" b="0" kern="1200"/>
            <a:t>$6.3 MILLION Increase in total revenue FY2022 over FY2021: $20 million vs $13.7 million</a:t>
          </a:r>
        </a:p>
      </dsp:txBody>
      <dsp:txXfrm>
        <a:off x="1330403" y="5101"/>
        <a:ext cx="5446783" cy="1187307"/>
      </dsp:txXfrm>
    </dsp:sp>
    <dsp:sp modelId="{6EE5BF39-67B0-4CE5-AAED-7CD221EE8067}">
      <dsp:nvSpPr>
        <dsp:cNvPr id="0" name=""/>
        <dsp:cNvSpPr/>
      </dsp:nvSpPr>
      <dsp:spPr>
        <a:xfrm>
          <a:off x="0" y="1489235"/>
          <a:ext cx="6797675" cy="1151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8E15A-BDA6-4DFA-A2FE-2E5F2CC0804A}">
      <dsp:nvSpPr>
        <dsp:cNvPr id="0" name=""/>
        <dsp:cNvSpPr/>
      </dsp:nvSpPr>
      <dsp:spPr>
        <a:xfrm>
          <a:off x="348276" y="1748284"/>
          <a:ext cx="633849" cy="633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D31AE-333F-42AB-ABDD-D0B36630802E}">
      <dsp:nvSpPr>
        <dsp:cNvPr id="0" name=""/>
        <dsp:cNvSpPr/>
      </dsp:nvSpPr>
      <dsp:spPr>
        <a:xfrm>
          <a:off x="1330403" y="1489235"/>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622300">
            <a:lnSpc>
              <a:spcPct val="100000"/>
            </a:lnSpc>
            <a:spcBef>
              <a:spcPct val="0"/>
            </a:spcBef>
            <a:spcAft>
              <a:spcPct val="35000"/>
            </a:spcAft>
            <a:buNone/>
          </a:pPr>
          <a:r>
            <a:rPr lang="en-US" sz="1400" b="0" kern="1200"/>
            <a:t>46.3%  REVENUE INCREASE fy2022 OVER fy2021 with SGA as a percentage of revenues falling nearly 10% from 53.3% ($7,313,000) in 2021 to 43.5% ($8,730,700) in 2022</a:t>
          </a:r>
        </a:p>
        <a:p>
          <a:pPr marL="0" lvl="0" indent="0" algn="l" defTabSz="622300">
            <a:lnSpc>
              <a:spcPct val="100000"/>
            </a:lnSpc>
            <a:spcBef>
              <a:spcPct val="0"/>
            </a:spcBef>
            <a:spcAft>
              <a:spcPct val="35000"/>
            </a:spcAft>
            <a:buNone/>
          </a:pPr>
          <a:r>
            <a:rPr lang="en-US" sz="1400" b="1" kern="1200"/>
            <a:t>    </a:t>
          </a:r>
        </a:p>
      </dsp:txBody>
      <dsp:txXfrm>
        <a:off x="1330403" y="1489235"/>
        <a:ext cx="5446783" cy="1187307"/>
      </dsp:txXfrm>
    </dsp:sp>
    <dsp:sp modelId="{D16EE1B3-4F2C-4A6D-9881-0178C707265B}">
      <dsp:nvSpPr>
        <dsp:cNvPr id="0" name=""/>
        <dsp:cNvSpPr/>
      </dsp:nvSpPr>
      <dsp:spPr>
        <a:xfrm>
          <a:off x="0" y="2973369"/>
          <a:ext cx="6797675" cy="1151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61D64-DCF5-456B-A4C6-EA35709E85A1}">
      <dsp:nvSpPr>
        <dsp:cNvPr id="0" name=""/>
        <dsp:cNvSpPr/>
      </dsp:nvSpPr>
      <dsp:spPr>
        <a:xfrm>
          <a:off x="348276" y="3232418"/>
          <a:ext cx="633849" cy="633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9DE6D7-50B4-408F-ADA0-0788FFF1FB54}">
      <dsp:nvSpPr>
        <dsp:cNvPr id="0" name=""/>
        <dsp:cNvSpPr/>
      </dsp:nvSpPr>
      <dsp:spPr>
        <a:xfrm>
          <a:off x="1330403" y="2973369"/>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622300">
            <a:lnSpc>
              <a:spcPct val="100000"/>
            </a:lnSpc>
            <a:spcBef>
              <a:spcPct val="0"/>
            </a:spcBef>
            <a:spcAft>
              <a:spcPct val="35000"/>
            </a:spcAft>
            <a:buNone/>
          </a:pPr>
          <a:r>
            <a:rPr lang="en-US" sz="1400" b="0" kern="1200"/>
            <a:t>CONSOLIDATED BALANCE SHEET AS OF 12/31/2022: $5,571,100 WORKING CAPITAL</a:t>
          </a:r>
        </a:p>
      </dsp:txBody>
      <dsp:txXfrm>
        <a:off x="1330403" y="2973369"/>
        <a:ext cx="5446783" cy="1187307"/>
      </dsp:txXfrm>
    </dsp:sp>
    <dsp:sp modelId="{419DD84F-8D4B-400D-BA74-533636F6301C}">
      <dsp:nvSpPr>
        <dsp:cNvPr id="0" name=""/>
        <dsp:cNvSpPr/>
      </dsp:nvSpPr>
      <dsp:spPr>
        <a:xfrm>
          <a:off x="0" y="4457503"/>
          <a:ext cx="6797675" cy="1151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78DA1D-070B-44E0-B0C9-440A4C3AAA0F}">
      <dsp:nvSpPr>
        <dsp:cNvPr id="0" name=""/>
        <dsp:cNvSpPr/>
      </dsp:nvSpPr>
      <dsp:spPr>
        <a:xfrm>
          <a:off x="348276" y="4716552"/>
          <a:ext cx="633849" cy="6332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3FF690-4B5C-4F0F-96D3-BEC65C33D8B6}">
      <dsp:nvSpPr>
        <dsp:cNvPr id="0" name=""/>
        <dsp:cNvSpPr/>
      </dsp:nvSpPr>
      <dsp:spPr>
        <a:xfrm>
          <a:off x="1330403" y="4457503"/>
          <a:ext cx="5446783"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marL="0" lvl="0" indent="0" algn="l" defTabSz="622300">
            <a:lnSpc>
              <a:spcPct val="100000"/>
            </a:lnSpc>
            <a:spcBef>
              <a:spcPct val="0"/>
            </a:spcBef>
            <a:spcAft>
              <a:spcPct val="35000"/>
            </a:spcAft>
            <a:buNone/>
          </a:pPr>
          <a:r>
            <a:rPr lang="en-US" sz="1400" b="0" kern="1200"/>
            <a:t>Manufacturing and marketing an encapsulated solid chemical for the oil &amp; gas industry with ENKaps inc</a:t>
          </a:r>
        </a:p>
      </dsp:txBody>
      <dsp:txXfrm>
        <a:off x="1330403" y="4457503"/>
        <a:ext cx="5446783" cy="1187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25F8E-77D0-4BE8-81C0-50FA7240CA2E}">
      <dsp:nvSpPr>
        <dsp:cNvPr id="0" name=""/>
        <dsp:cNvSpPr/>
      </dsp:nvSpPr>
      <dsp:spPr>
        <a:xfrm>
          <a:off x="0" y="3454669"/>
          <a:ext cx="1613746" cy="5667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770" tIns="142240" rIns="114770" bIns="142240" numCol="1" spcCol="1270" anchor="ctr" anchorCtr="0">
          <a:noAutofit/>
        </a:bodyPr>
        <a:lstStyle/>
        <a:p>
          <a:pPr marL="0" lvl="0" indent="0" algn="ctr" defTabSz="889000">
            <a:lnSpc>
              <a:spcPct val="90000"/>
            </a:lnSpc>
            <a:spcBef>
              <a:spcPct val="0"/>
            </a:spcBef>
            <a:spcAft>
              <a:spcPct val="35000"/>
            </a:spcAft>
            <a:buNone/>
          </a:pPr>
          <a:r>
            <a:rPr lang="en-US" sz="2000" kern="1200"/>
            <a:t>Continue</a:t>
          </a:r>
        </a:p>
      </dsp:txBody>
      <dsp:txXfrm>
        <a:off x="0" y="3454669"/>
        <a:ext cx="1613746" cy="566767"/>
      </dsp:txXfrm>
    </dsp:sp>
    <dsp:sp modelId="{B21209C4-01B7-4CF9-BB11-81A721BB2A66}">
      <dsp:nvSpPr>
        <dsp:cNvPr id="0" name=""/>
        <dsp:cNvSpPr/>
      </dsp:nvSpPr>
      <dsp:spPr>
        <a:xfrm>
          <a:off x="1613746" y="3454669"/>
          <a:ext cx="4841240" cy="5667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203" tIns="165100" rIns="98203" bIns="165100" numCol="1" spcCol="1270" anchor="ctr" anchorCtr="0">
          <a:noAutofit/>
        </a:bodyPr>
        <a:lstStyle/>
        <a:p>
          <a:pPr marL="0" lvl="0" indent="0" algn="l" defTabSz="577850">
            <a:lnSpc>
              <a:spcPct val="90000"/>
            </a:lnSpc>
            <a:spcBef>
              <a:spcPct val="0"/>
            </a:spcBef>
            <a:spcAft>
              <a:spcPct val="35000"/>
            </a:spcAft>
            <a:buNone/>
          </a:pPr>
          <a:r>
            <a:rPr lang="en-US" sz="1300" kern="1200"/>
            <a:t>Continue to prepare the company to get listed on a major exchange</a:t>
          </a:r>
        </a:p>
      </dsp:txBody>
      <dsp:txXfrm>
        <a:off x="1613746" y="3454669"/>
        <a:ext cx="4841240" cy="566767"/>
      </dsp:txXfrm>
    </dsp:sp>
    <dsp:sp modelId="{DCAED86E-A320-429F-8A04-48F8D1D8AB90}">
      <dsp:nvSpPr>
        <dsp:cNvPr id="0" name=""/>
        <dsp:cNvSpPr/>
      </dsp:nvSpPr>
      <dsp:spPr>
        <a:xfrm rot="10800000">
          <a:off x="0" y="2591482"/>
          <a:ext cx="1613746" cy="87168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770" tIns="142240" rIns="114770" bIns="142240" numCol="1" spcCol="1270" anchor="ctr" anchorCtr="0">
          <a:noAutofit/>
        </a:bodyPr>
        <a:lstStyle/>
        <a:p>
          <a:pPr marL="0" lvl="0" indent="0" algn="ctr" defTabSz="889000">
            <a:lnSpc>
              <a:spcPct val="90000"/>
            </a:lnSpc>
            <a:spcBef>
              <a:spcPct val="0"/>
            </a:spcBef>
            <a:spcAft>
              <a:spcPct val="35000"/>
            </a:spcAft>
            <a:buNone/>
          </a:pPr>
          <a:r>
            <a:rPr lang="en-US" sz="2000" kern="1200"/>
            <a:t>Reinvest</a:t>
          </a:r>
        </a:p>
      </dsp:txBody>
      <dsp:txXfrm rot="-10800000">
        <a:off x="0" y="2591482"/>
        <a:ext cx="1613746" cy="566597"/>
      </dsp:txXfrm>
    </dsp:sp>
    <dsp:sp modelId="{6A1F3C63-DFBC-464B-9C38-C0FAB768A773}">
      <dsp:nvSpPr>
        <dsp:cNvPr id="0" name=""/>
        <dsp:cNvSpPr/>
      </dsp:nvSpPr>
      <dsp:spPr>
        <a:xfrm>
          <a:off x="1613746" y="2591482"/>
          <a:ext cx="4841240" cy="566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203" tIns="165100" rIns="98203" bIns="165100" numCol="1" spcCol="1270" anchor="ctr" anchorCtr="0">
          <a:noAutofit/>
        </a:bodyPr>
        <a:lstStyle/>
        <a:p>
          <a:pPr marL="0" lvl="0" indent="0" algn="l" defTabSz="577850">
            <a:lnSpc>
              <a:spcPct val="90000"/>
            </a:lnSpc>
            <a:spcBef>
              <a:spcPct val="0"/>
            </a:spcBef>
            <a:spcAft>
              <a:spcPct val="35000"/>
            </a:spcAft>
            <a:buNone/>
          </a:pPr>
          <a:r>
            <a:rPr lang="en-US" sz="1300" kern="1200"/>
            <a:t>Reinvest available cash for increased profitability</a:t>
          </a:r>
        </a:p>
      </dsp:txBody>
      <dsp:txXfrm>
        <a:off x="1613746" y="2591482"/>
        <a:ext cx="4841240" cy="566597"/>
      </dsp:txXfrm>
    </dsp:sp>
    <dsp:sp modelId="{6AD1BB3A-0CDA-483B-BAE4-52267C447B24}">
      <dsp:nvSpPr>
        <dsp:cNvPr id="0" name=""/>
        <dsp:cNvSpPr/>
      </dsp:nvSpPr>
      <dsp:spPr>
        <a:xfrm rot="10800000">
          <a:off x="0" y="1728296"/>
          <a:ext cx="1613746" cy="87168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770" tIns="142240" rIns="114770" bIns="142240" numCol="1" spcCol="1270" anchor="ctr" anchorCtr="0">
          <a:noAutofit/>
        </a:bodyPr>
        <a:lstStyle/>
        <a:p>
          <a:pPr marL="0" lvl="0" indent="0" algn="ctr" defTabSz="889000">
            <a:lnSpc>
              <a:spcPct val="90000"/>
            </a:lnSpc>
            <a:spcBef>
              <a:spcPct val="0"/>
            </a:spcBef>
            <a:spcAft>
              <a:spcPct val="35000"/>
            </a:spcAft>
            <a:buNone/>
          </a:pPr>
          <a:r>
            <a:rPr lang="en-US" sz="2000" kern="1200"/>
            <a:t>Eliminate</a:t>
          </a:r>
        </a:p>
      </dsp:txBody>
      <dsp:txXfrm rot="-10800000">
        <a:off x="0" y="1728296"/>
        <a:ext cx="1613746" cy="566597"/>
      </dsp:txXfrm>
    </dsp:sp>
    <dsp:sp modelId="{C0BF1004-B7CB-4315-B47C-1E5DCB8B8FB9}">
      <dsp:nvSpPr>
        <dsp:cNvPr id="0" name=""/>
        <dsp:cNvSpPr/>
      </dsp:nvSpPr>
      <dsp:spPr>
        <a:xfrm>
          <a:off x="1613746" y="1728296"/>
          <a:ext cx="4841240" cy="566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203" tIns="165100" rIns="98203" bIns="165100" numCol="1" spcCol="1270" anchor="ctr" anchorCtr="0">
          <a:noAutofit/>
        </a:bodyPr>
        <a:lstStyle/>
        <a:p>
          <a:pPr marL="0" lvl="0" indent="0" algn="l" defTabSz="577850">
            <a:lnSpc>
              <a:spcPct val="90000"/>
            </a:lnSpc>
            <a:spcBef>
              <a:spcPct val="0"/>
            </a:spcBef>
            <a:spcAft>
              <a:spcPct val="35000"/>
            </a:spcAft>
            <a:buNone/>
          </a:pPr>
          <a:r>
            <a:rPr lang="en-US" sz="1300" kern="1200"/>
            <a:t>Eliminate a substantial portion of bank debt </a:t>
          </a:r>
        </a:p>
      </dsp:txBody>
      <dsp:txXfrm>
        <a:off x="1613746" y="1728296"/>
        <a:ext cx="4841240" cy="566597"/>
      </dsp:txXfrm>
    </dsp:sp>
    <dsp:sp modelId="{5828951D-B08F-47D2-A859-20E8683622CC}">
      <dsp:nvSpPr>
        <dsp:cNvPr id="0" name=""/>
        <dsp:cNvSpPr/>
      </dsp:nvSpPr>
      <dsp:spPr>
        <a:xfrm rot="10800000">
          <a:off x="0" y="865109"/>
          <a:ext cx="1613746" cy="87168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770" tIns="142240" rIns="114770" bIns="142240" numCol="1" spcCol="1270" anchor="ctr" anchorCtr="0">
          <a:noAutofit/>
        </a:bodyPr>
        <a:lstStyle/>
        <a:p>
          <a:pPr marL="0" lvl="0" indent="0" algn="ctr" defTabSz="889000">
            <a:lnSpc>
              <a:spcPct val="90000"/>
            </a:lnSpc>
            <a:spcBef>
              <a:spcPct val="0"/>
            </a:spcBef>
            <a:spcAft>
              <a:spcPct val="35000"/>
            </a:spcAft>
            <a:buNone/>
          </a:pPr>
          <a:r>
            <a:rPr lang="en-US" sz="2000" kern="1200"/>
            <a:t>Increase</a:t>
          </a:r>
        </a:p>
      </dsp:txBody>
      <dsp:txXfrm rot="-10800000">
        <a:off x="0" y="865109"/>
        <a:ext cx="1613746" cy="566597"/>
      </dsp:txXfrm>
    </dsp:sp>
    <dsp:sp modelId="{0453F5E1-1D2F-446E-BDF3-C5AE8DC9CDA4}">
      <dsp:nvSpPr>
        <dsp:cNvPr id="0" name=""/>
        <dsp:cNvSpPr/>
      </dsp:nvSpPr>
      <dsp:spPr>
        <a:xfrm>
          <a:off x="1613746" y="865109"/>
          <a:ext cx="4841240" cy="566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203" tIns="165100" rIns="98203" bIns="165100" numCol="1" spcCol="1270" anchor="ctr" anchorCtr="0">
          <a:noAutofit/>
        </a:bodyPr>
        <a:lstStyle/>
        <a:p>
          <a:pPr marL="0" lvl="0" indent="0" algn="l" defTabSz="577850">
            <a:lnSpc>
              <a:spcPct val="90000"/>
            </a:lnSpc>
            <a:spcBef>
              <a:spcPct val="0"/>
            </a:spcBef>
            <a:spcAft>
              <a:spcPct val="35000"/>
            </a:spcAft>
            <a:buNone/>
          </a:pPr>
          <a:r>
            <a:rPr lang="en-US" sz="1300" kern="1200"/>
            <a:t>Increase net operating income with price increases</a:t>
          </a:r>
        </a:p>
      </dsp:txBody>
      <dsp:txXfrm>
        <a:off x="1613746" y="865109"/>
        <a:ext cx="4841240" cy="566597"/>
      </dsp:txXfrm>
    </dsp:sp>
    <dsp:sp modelId="{B62AADE5-6DEC-45F4-8B93-9B10315F1795}">
      <dsp:nvSpPr>
        <dsp:cNvPr id="0" name=""/>
        <dsp:cNvSpPr/>
      </dsp:nvSpPr>
      <dsp:spPr>
        <a:xfrm rot="10800000">
          <a:off x="0" y="1923"/>
          <a:ext cx="1613746" cy="87168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770" tIns="142240" rIns="11477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Evaluate</a:t>
          </a:r>
        </a:p>
      </dsp:txBody>
      <dsp:txXfrm rot="-10800000">
        <a:off x="0" y="1923"/>
        <a:ext cx="1613746" cy="566597"/>
      </dsp:txXfrm>
    </dsp:sp>
    <dsp:sp modelId="{F6C7A366-3147-4B32-B457-866B0D9866DB}">
      <dsp:nvSpPr>
        <dsp:cNvPr id="0" name=""/>
        <dsp:cNvSpPr/>
      </dsp:nvSpPr>
      <dsp:spPr>
        <a:xfrm>
          <a:off x="1613746" y="1923"/>
          <a:ext cx="4841240" cy="566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203" tIns="165100" rIns="98203" bIns="165100" numCol="1" spcCol="1270" anchor="ctr" anchorCtr="0">
          <a:noAutofit/>
        </a:bodyPr>
        <a:lstStyle/>
        <a:p>
          <a:pPr marL="0" lvl="0" indent="0" algn="l" defTabSz="577850">
            <a:lnSpc>
              <a:spcPct val="90000"/>
            </a:lnSpc>
            <a:spcBef>
              <a:spcPct val="0"/>
            </a:spcBef>
            <a:spcAft>
              <a:spcPct val="35000"/>
            </a:spcAft>
            <a:buNone/>
          </a:pPr>
          <a:r>
            <a:rPr lang="en-US" sz="1300" kern="1200" dirty="0"/>
            <a:t>Evaluate growth opportunities thru mergers &amp; acquisitions</a:t>
          </a:r>
        </a:p>
      </dsp:txBody>
      <dsp:txXfrm>
        <a:off x="1613746" y="1923"/>
        <a:ext cx="4841240" cy="566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85A27-6F12-4FD3-B1E0-273DC723C482}">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AAACE-0C31-41B6-9074-D030F8DFEA19}">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B2072-2D76-419A-A1FA-FB1FCAA57575}">
      <dsp:nvSpPr>
        <dsp:cNvPr id="0" name=""/>
        <dsp:cNvSpPr/>
      </dsp:nvSpPr>
      <dsp:spPr>
        <a:xfrm>
          <a:off x="1844034" y="682"/>
          <a:ext cx="2810369"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Develop </a:t>
          </a:r>
        </a:p>
      </dsp:txBody>
      <dsp:txXfrm>
        <a:off x="1844034" y="682"/>
        <a:ext cx="2810369" cy="1596566"/>
      </dsp:txXfrm>
    </dsp:sp>
    <dsp:sp modelId="{2FFDF8C2-8B8D-40F0-AB66-20A5EAC679DE}">
      <dsp:nvSpPr>
        <dsp:cNvPr id="0" name=""/>
        <dsp:cNvSpPr/>
      </dsp:nvSpPr>
      <dsp:spPr>
        <a:xfrm>
          <a:off x="4654403" y="682"/>
          <a:ext cx="1590861"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22300">
            <a:lnSpc>
              <a:spcPct val="100000"/>
            </a:lnSpc>
            <a:spcBef>
              <a:spcPct val="0"/>
            </a:spcBef>
            <a:spcAft>
              <a:spcPct val="35000"/>
            </a:spcAft>
            <a:buNone/>
          </a:pPr>
          <a:r>
            <a:rPr lang="en-US" sz="1400" kern="1200" dirty="0"/>
            <a:t>NEW Solid chemicals for the oil and gas industry    </a:t>
          </a:r>
        </a:p>
      </dsp:txBody>
      <dsp:txXfrm>
        <a:off x="4654403" y="682"/>
        <a:ext cx="1590861" cy="1596566"/>
      </dsp:txXfrm>
    </dsp:sp>
    <dsp:sp modelId="{5CF271A8-6A1B-4BBA-A9FC-E1CD09E773CF}">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0D0E6-690E-43F8-8F04-7504D50E87A6}">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E3D81F-4047-4E90-A4D4-1B41F809B217}">
      <dsp:nvSpPr>
        <dsp:cNvPr id="0" name=""/>
        <dsp:cNvSpPr/>
      </dsp:nvSpPr>
      <dsp:spPr>
        <a:xfrm>
          <a:off x="1844034" y="1996390"/>
          <a:ext cx="2810369"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Identify</a:t>
          </a:r>
        </a:p>
      </dsp:txBody>
      <dsp:txXfrm>
        <a:off x="1844034" y="1996390"/>
        <a:ext cx="2810369" cy="1596566"/>
      </dsp:txXfrm>
    </dsp:sp>
    <dsp:sp modelId="{D7E59EB1-DDBD-4473-B879-27E26669870A}">
      <dsp:nvSpPr>
        <dsp:cNvPr id="0" name=""/>
        <dsp:cNvSpPr/>
      </dsp:nvSpPr>
      <dsp:spPr>
        <a:xfrm>
          <a:off x="4654403" y="1996390"/>
          <a:ext cx="1590861"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22300">
            <a:lnSpc>
              <a:spcPct val="100000"/>
            </a:lnSpc>
            <a:spcBef>
              <a:spcPct val="0"/>
            </a:spcBef>
            <a:spcAft>
              <a:spcPct val="35000"/>
            </a:spcAft>
            <a:buNone/>
          </a:pPr>
          <a:r>
            <a:rPr lang="en-US" sz="1400" kern="1200" dirty="0"/>
            <a:t>New liquid products for solid applications</a:t>
          </a:r>
        </a:p>
      </dsp:txBody>
      <dsp:txXfrm>
        <a:off x="4654403" y="1996390"/>
        <a:ext cx="1590861" cy="1596566"/>
      </dsp:txXfrm>
    </dsp:sp>
    <dsp:sp modelId="{E3A6BFE5-39B6-4010-96B9-699DA78DCA78}">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D858D-9124-44F1-B2BE-8239F430E0D2}">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6D2397-D17D-416F-A508-4D1410F58904}">
      <dsp:nvSpPr>
        <dsp:cNvPr id="0" name=""/>
        <dsp:cNvSpPr/>
      </dsp:nvSpPr>
      <dsp:spPr>
        <a:xfrm>
          <a:off x="1844034" y="3992098"/>
          <a:ext cx="2810369"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Increase</a:t>
          </a:r>
        </a:p>
      </dsp:txBody>
      <dsp:txXfrm>
        <a:off x="1844034" y="3992098"/>
        <a:ext cx="2810369" cy="1596566"/>
      </dsp:txXfrm>
    </dsp:sp>
    <dsp:sp modelId="{171E6D10-A518-4612-947A-FA2F98D40BD8}">
      <dsp:nvSpPr>
        <dsp:cNvPr id="0" name=""/>
        <dsp:cNvSpPr/>
      </dsp:nvSpPr>
      <dsp:spPr>
        <a:xfrm>
          <a:off x="4654403" y="3992098"/>
          <a:ext cx="1590861"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22300">
            <a:lnSpc>
              <a:spcPct val="100000"/>
            </a:lnSpc>
            <a:spcBef>
              <a:spcPct val="0"/>
            </a:spcBef>
            <a:spcAft>
              <a:spcPct val="35000"/>
            </a:spcAft>
            <a:buNone/>
          </a:pPr>
          <a:r>
            <a:rPr lang="en-US" sz="1400" kern="1200" dirty="0"/>
            <a:t>Manufacturing capacity of our solid chemical products </a:t>
          </a:r>
        </a:p>
      </dsp:txBody>
      <dsp:txXfrm>
        <a:off x="4654403" y="3992098"/>
        <a:ext cx="1590861" cy="1596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CE5F8-E366-4C21-86BA-351AEEB47CDB}">
      <dsp:nvSpPr>
        <dsp:cNvPr id="0" name=""/>
        <dsp:cNvSpPr/>
      </dsp:nvSpPr>
      <dsp:spPr>
        <a:xfrm>
          <a:off x="0" y="477"/>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8640A-90DD-4B2E-8838-FCD9C656ABD9}">
      <dsp:nvSpPr>
        <dsp:cNvPr id="0" name=""/>
        <dsp:cNvSpPr/>
      </dsp:nvSpPr>
      <dsp:spPr>
        <a:xfrm>
          <a:off x="198881" y="148405"/>
          <a:ext cx="361601" cy="361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E198B-CE3F-4688-B24C-41775AFC29BE}">
      <dsp:nvSpPr>
        <dsp:cNvPr id="0" name=""/>
        <dsp:cNvSpPr/>
      </dsp:nvSpPr>
      <dsp:spPr>
        <a:xfrm>
          <a:off x="759363" y="477"/>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dirty="0"/>
            <a:t>Testing &amp; analysis for specific chemical needs</a:t>
          </a:r>
        </a:p>
      </dsp:txBody>
      <dsp:txXfrm>
        <a:off x="759363" y="477"/>
        <a:ext cx="5485901" cy="657457"/>
      </dsp:txXfrm>
    </dsp:sp>
    <dsp:sp modelId="{F074CD3D-59FE-4697-81CB-DA8243FDC1CE}">
      <dsp:nvSpPr>
        <dsp:cNvPr id="0" name=""/>
        <dsp:cNvSpPr/>
      </dsp:nvSpPr>
      <dsp:spPr>
        <a:xfrm>
          <a:off x="0" y="822299"/>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229924-8515-4884-9A55-9ED57D092EA7}">
      <dsp:nvSpPr>
        <dsp:cNvPr id="0" name=""/>
        <dsp:cNvSpPr/>
      </dsp:nvSpPr>
      <dsp:spPr>
        <a:xfrm>
          <a:off x="198881" y="970227"/>
          <a:ext cx="361601" cy="361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D7EFAE-D207-424B-98BE-92EEAF3C1E5B}">
      <dsp:nvSpPr>
        <dsp:cNvPr id="0" name=""/>
        <dsp:cNvSpPr/>
      </dsp:nvSpPr>
      <dsp:spPr>
        <a:xfrm>
          <a:off x="759363" y="822299"/>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Water analysis, Solid analysis, oil in water analysis</a:t>
          </a:r>
        </a:p>
      </dsp:txBody>
      <dsp:txXfrm>
        <a:off x="759363" y="822299"/>
        <a:ext cx="5485901" cy="657457"/>
      </dsp:txXfrm>
    </dsp:sp>
    <dsp:sp modelId="{B3A0077C-5CB2-4436-8CA1-C6F3F255D48D}">
      <dsp:nvSpPr>
        <dsp:cNvPr id="0" name=""/>
        <dsp:cNvSpPr/>
      </dsp:nvSpPr>
      <dsp:spPr>
        <a:xfrm>
          <a:off x="0" y="1644122"/>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A3CBA-6DA2-4F4E-ABA6-5AC5D3E25378}">
      <dsp:nvSpPr>
        <dsp:cNvPr id="0" name=""/>
        <dsp:cNvSpPr/>
      </dsp:nvSpPr>
      <dsp:spPr>
        <a:xfrm>
          <a:off x="198881" y="1792050"/>
          <a:ext cx="361601" cy="361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435F13-A793-4F1D-B650-BE8BFC9F5B94}">
      <dsp:nvSpPr>
        <dsp:cNvPr id="0" name=""/>
        <dsp:cNvSpPr/>
      </dsp:nvSpPr>
      <dsp:spPr>
        <a:xfrm>
          <a:off x="759363" y="1644122"/>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Product delivery &amp; setup</a:t>
          </a:r>
        </a:p>
      </dsp:txBody>
      <dsp:txXfrm>
        <a:off x="759363" y="1644122"/>
        <a:ext cx="5485901" cy="657457"/>
      </dsp:txXfrm>
    </dsp:sp>
    <dsp:sp modelId="{FC67AA4C-9304-453D-890C-FC912822BBDB}">
      <dsp:nvSpPr>
        <dsp:cNvPr id="0" name=""/>
        <dsp:cNvSpPr/>
      </dsp:nvSpPr>
      <dsp:spPr>
        <a:xfrm>
          <a:off x="0" y="2465944"/>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46005-ECC6-4DD8-B896-DF309BD9FD62}">
      <dsp:nvSpPr>
        <dsp:cNvPr id="0" name=""/>
        <dsp:cNvSpPr/>
      </dsp:nvSpPr>
      <dsp:spPr>
        <a:xfrm>
          <a:off x="198881" y="2613872"/>
          <a:ext cx="361601" cy="3616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3D4B9-EAA3-4FCF-98CF-3ECF6E1BAE8E}">
      <dsp:nvSpPr>
        <dsp:cNvPr id="0" name=""/>
        <dsp:cNvSpPr/>
      </dsp:nvSpPr>
      <dsp:spPr>
        <a:xfrm>
          <a:off x="759363" y="2465944"/>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Saltwater disposal facility treatments</a:t>
          </a:r>
        </a:p>
      </dsp:txBody>
      <dsp:txXfrm>
        <a:off x="759363" y="2465944"/>
        <a:ext cx="5485901" cy="657457"/>
      </dsp:txXfrm>
    </dsp:sp>
    <dsp:sp modelId="{2B7178C1-CA68-484E-B52F-883EF31E9637}">
      <dsp:nvSpPr>
        <dsp:cNvPr id="0" name=""/>
        <dsp:cNvSpPr/>
      </dsp:nvSpPr>
      <dsp:spPr>
        <a:xfrm>
          <a:off x="0" y="3287766"/>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B8D76-324B-47A5-83E9-90C2451D0212}">
      <dsp:nvSpPr>
        <dsp:cNvPr id="0" name=""/>
        <dsp:cNvSpPr/>
      </dsp:nvSpPr>
      <dsp:spPr>
        <a:xfrm>
          <a:off x="198881" y="3435694"/>
          <a:ext cx="361601" cy="3616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62510-C5E2-4B45-8C13-DF573B198918}">
      <dsp:nvSpPr>
        <dsp:cNvPr id="0" name=""/>
        <dsp:cNvSpPr/>
      </dsp:nvSpPr>
      <dsp:spPr>
        <a:xfrm>
          <a:off x="759363" y="3287766"/>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Chemical treatments for production &amp; completion</a:t>
          </a:r>
        </a:p>
      </dsp:txBody>
      <dsp:txXfrm>
        <a:off x="759363" y="3287766"/>
        <a:ext cx="5485901" cy="657457"/>
      </dsp:txXfrm>
    </dsp:sp>
    <dsp:sp modelId="{0F8F85A9-7F00-4796-B4F5-273D895B2691}">
      <dsp:nvSpPr>
        <dsp:cNvPr id="0" name=""/>
        <dsp:cNvSpPr/>
      </dsp:nvSpPr>
      <dsp:spPr>
        <a:xfrm>
          <a:off x="0" y="4109589"/>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B9E48-40E5-467F-906B-7A76E7AEDAA8}">
      <dsp:nvSpPr>
        <dsp:cNvPr id="0" name=""/>
        <dsp:cNvSpPr/>
      </dsp:nvSpPr>
      <dsp:spPr>
        <a:xfrm>
          <a:off x="198881" y="4257517"/>
          <a:ext cx="361601" cy="3616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4C7CD-6232-4D57-A360-3892E6BC404C}">
      <dsp:nvSpPr>
        <dsp:cNvPr id="0" name=""/>
        <dsp:cNvSpPr/>
      </dsp:nvSpPr>
      <dsp:spPr>
        <a:xfrm>
          <a:off x="759363" y="4109589"/>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Truck Treating services</a:t>
          </a:r>
        </a:p>
      </dsp:txBody>
      <dsp:txXfrm>
        <a:off x="759363" y="4109589"/>
        <a:ext cx="5485901" cy="657457"/>
      </dsp:txXfrm>
    </dsp:sp>
    <dsp:sp modelId="{23F1B37E-A1FC-4C46-B89D-AE1FB439481F}">
      <dsp:nvSpPr>
        <dsp:cNvPr id="0" name=""/>
        <dsp:cNvSpPr/>
      </dsp:nvSpPr>
      <dsp:spPr>
        <a:xfrm>
          <a:off x="0" y="4931411"/>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8D312-E6F9-4F1E-8B5B-B0E991C2697F}">
      <dsp:nvSpPr>
        <dsp:cNvPr id="0" name=""/>
        <dsp:cNvSpPr/>
      </dsp:nvSpPr>
      <dsp:spPr>
        <a:xfrm>
          <a:off x="198881" y="5079339"/>
          <a:ext cx="361601" cy="3616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0FA09-5A87-4EE1-9A7F-6214D72E5C4F}">
      <dsp:nvSpPr>
        <dsp:cNvPr id="0" name=""/>
        <dsp:cNvSpPr/>
      </dsp:nvSpPr>
      <dsp:spPr>
        <a:xfrm>
          <a:off x="759363" y="4931411"/>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Pipelines: oil and gas gathering facilities</a:t>
          </a:r>
        </a:p>
      </dsp:txBody>
      <dsp:txXfrm>
        <a:off x="759363" y="4931411"/>
        <a:ext cx="5485901" cy="657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1DC0C-FE17-4315-AFDC-A2CA385EE106}">
      <dsp:nvSpPr>
        <dsp:cNvPr id="0" name=""/>
        <dsp:cNvSpPr/>
      </dsp:nvSpPr>
      <dsp:spPr>
        <a:xfrm>
          <a:off x="2185565" y="1152"/>
          <a:ext cx="8742263" cy="118176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300168" rIns="169624" bIns="300168" numCol="1" spcCol="1270" anchor="ctr" anchorCtr="0">
          <a:noAutofit/>
        </a:bodyPr>
        <a:lstStyle/>
        <a:p>
          <a:pPr marL="0" lvl="0" indent="0" algn="l" defTabSz="889000">
            <a:lnSpc>
              <a:spcPct val="90000"/>
            </a:lnSpc>
            <a:spcBef>
              <a:spcPct val="0"/>
            </a:spcBef>
            <a:spcAft>
              <a:spcPct val="35000"/>
            </a:spcAft>
            <a:buNone/>
          </a:pPr>
          <a:r>
            <a:rPr lang="en-US" sz="2000" kern="1200"/>
            <a:t>Strategically grow through acquisitions </a:t>
          </a:r>
        </a:p>
      </dsp:txBody>
      <dsp:txXfrm>
        <a:off x="2185565" y="1152"/>
        <a:ext cx="8742263" cy="1181762"/>
      </dsp:txXfrm>
    </dsp:sp>
    <dsp:sp modelId="{C2A4E14D-8A28-40F0-81A2-32674C655873}">
      <dsp:nvSpPr>
        <dsp:cNvPr id="0" name=""/>
        <dsp:cNvSpPr/>
      </dsp:nvSpPr>
      <dsp:spPr>
        <a:xfrm>
          <a:off x="0" y="1152"/>
          <a:ext cx="2185565" cy="118176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116732" rIns="115653" bIns="116732" numCol="1" spcCol="1270" anchor="ctr" anchorCtr="0">
          <a:noAutofit/>
        </a:bodyPr>
        <a:lstStyle/>
        <a:p>
          <a:pPr marL="0" lvl="0" indent="0" algn="ctr" defTabSz="1111250">
            <a:lnSpc>
              <a:spcPct val="90000"/>
            </a:lnSpc>
            <a:spcBef>
              <a:spcPct val="0"/>
            </a:spcBef>
            <a:spcAft>
              <a:spcPct val="35000"/>
            </a:spcAft>
            <a:buNone/>
            <a:defRPr b="1"/>
          </a:pPr>
          <a:r>
            <a:rPr lang="en-US" sz="2500" kern="1200"/>
            <a:t>Grow </a:t>
          </a:r>
        </a:p>
      </dsp:txBody>
      <dsp:txXfrm>
        <a:off x="0" y="1152"/>
        <a:ext cx="2185565" cy="1181762"/>
      </dsp:txXfrm>
    </dsp:sp>
    <dsp:sp modelId="{4C179086-1F07-4D23-9F63-21177DC8A1C4}">
      <dsp:nvSpPr>
        <dsp:cNvPr id="0" name=""/>
        <dsp:cNvSpPr/>
      </dsp:nvSpPr>
      <dsp:spPr>
        <a:xfrm>
          <a:off x="2185565" y="1253821"/>
          <a:ext cx="8742263" cy="118176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300168" rIns="169624" bIns="300168" numCol="1" spcCol="1270" anchor="ctr" anchorCtr="0">
          <a:noAutofit/>
        </a:bodyPr>
        <a:lstStyle/>
        <a:p>
          <a:pPr marL="0" lvl="0" indent="0" algn="l" defTabSz="889000">
            <a:lnSpc>
              <a:spcPct val="90000"/>
            </a:lnSpc>
            <a:spcBef>
              <a:spcPct val="0"/>
            </a:spcBef>
            <a:spcAft>
              <a:spcPct val="35000"/>
            </a:spcAft>
            <a:buNone/>
          </a:pPr>
          <a:r>
            <a:rPr lang="en-US" sz="2000" kern="1200"/>
            <a:t>Identify targets in our business segments with total revenue between $2 - $10 million annually.</a:t>
          </a:r>
        </a:p>
      </dsp:txBody>
      <dsp:txXfrm>
        <a:off x="2185565" y="1253821"/>
        <a:ext cx="8742263" cy="1181762"/>
      </dsp:txXfrm>
    </dsp:sp>
    <dsp:sp modelId="{7DB3627E-6120-493E-AA41-B6EDAD232679}">
      <dsp:nvSpPr>
        <dsp:cNvPr id="0" name=""/>
        <dsp:cNvSpPr/>
      </dsp:nvSpPr>
      <dsp:spPr>
        <a:xfrm>
          <a:off x="0" y="1253821"/>
          <a:ext cx="2185565" cy="1181762"/>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116732" rIns="115653" bIns="116732" numCol="1" spcCol="1270" anchor="ctr" anchorCtr="0">
          <a:noAutofit/>
        </a:bodyPr>
        <a:lstStyle/>
        <a:p>
          <a:pPr marL="0" lvl="0" indent="0" algn="ctr" defTabSz="1111250">
            <a:lnSpc>
              <a:spcPct val="90000"/>
            </a:lnSpc>
            <a:spcBef>
              <a:spcPct val="0"/>
            </a:spcBef>
            <a:spcAft>
              <a:spcPct val="35000"/>
            </a:spcAft>
            <a:buNone/>
            <a:defRPr b="1"/>
          </a:pPr>
          <a:r>
            <a:rPr lang="en-US" sz="2500" kern="1200" dirty="0"/>
            <a:t>Identify</a:t>
          </a:r>
        </a:p>
      </dsp:txBody>
      <dsp:txXfrm>
        <a:off x="0" y="1253821"/>
        <a:ext cx="2185565" cy="1181762"/>
      </dsp:txXfrm>
    </dsp:sp>
    <dsp:sp modelId="{BCB70583-6E16-4B25-96A3-C8C51C6E0EEA}">
      <dsp:nvSpPr>
        <dsp:cNvPr id="0" name=""/>
        <dsp:cNvSpPr/>
      </dsp:nvSpPr>
      <dsp:spPr>
        <a:xfrm>
          <a:off x="2185565" y="2506489"/>
          <a:ext cx="8742263" cy="118176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300168" rIns="169624" bIns="300168" numCol="1" spcCol="1270" anchor="ctr" anchorCtr="0">
          <a:noAutofit/>
        </a:bodyPr>
        <a:lstStyle/>
        <a:p>
          <a:pPr marL="0" lvl="0" indent="0" algn="l" defTabSz="889000">
            <a:lnSpc>
              <a:spcPct val="90000"/>
            </a:lnSpc>
            <a:spcBef>
              <a:spcPct val="0"/>
            </a:spcBef>
            <a:spcAft>
              <a:spcPct val="35000"/>
            </a:spcAft>
            <a:buNone/>
          </a:pPr>
          <a:r>
            <a:rPr lang="en-US" sz="2000" kern="1200" dirty="0"/>
            <a:t>Increase market share in North Texas, Texas Panhandle, and  Oklahoma</a:t>
          </a:r>
        </a:p>
      </dsp:txBody>
      <dsp:txXfrm>
        <a:off x="2185565" y="2506489"/>
        <a:ext cx="8742263" cy="1181762"/>
      </dsp:txXfrm>
    </dsp:sp>
    <dsp:sp modelId="{2A165205-491A-4138-8843-2E0AFCAD455A}">
      <dsp:nvSpPr>
        <dsp:cNvPr id="0" name=""/>
        <dsp:cNvSpPr/>
      </dsp:nvSpPr>
      <dsp:spPr>
        <a:xfrm>
          <a:off x="0" y="2506489"/>
          <a:ext cx="2185565" cy="118176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116732" rIns="115653" bIns="116732" numCol="1" spcCol="1270" anchor="ctr" anchorCtr="0">
          <a:noAutofit/>
        </a:bodyPr>
        <a:lstStyle/>
        <a:p>
          <a:pPr marL="0" lvl="0" indent="0" algn="ctr" defTabSz="1111250">
            <a:lnSpc>
              <a:spcPct val="90000"/>
            </a:lnSpc>
            <a:spcBef>
              <a:spcPct val="0"/>
            </a:spcBef>
            <a:spcAft>
              <a:spcPct val="35000"/>
            </a:spcAft>
            <a:buNone/>
            <a:defRPr b="1"/>
          </a:pPr>
          <a:r>
            <a:rPr lang="en-US" sz="2500" kern="1200"/>
            <a:t>Increase</a:t>
          </a:r>
          <a:endParaRPr lang="en-US" sz="2500" kern="1200" dirty="0"/>
        </a:p>
      </dsp:txBody>
      <dsp:txXfrm>
        <a:off x="0" y="2506489"/>
        <a:ext cx="2185565" cy="1181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70271-AB6B-4CAA-BBB9-845112F0685E}">
      <dsp:nvSpPr>
        <dsp:cNvPr id="0" name=""/>
        <dsp:cNvSpPr/>
      </dsp:nvSpPr>
      <dsp:spPr>
        <a:xfrm>
          <a:off x="0" y="449"/>
          <a:ext cx="51053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6D35A6-21F9-43F8-9AC1-911DF5F93BF3}">
      <dsp:nvSpPr>
        <dsp:cNvPr id="0" name=""/>
        <dsp:cNvSpPr/>
      </dsp:nvSpPr>
      <dsp:spPr>
        <a:xfrm>
          <a:off x="0" y="449"/>
          <a:ext cx="5105398"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Proactively searching for acquisitions</a:t>
          </a:r>
        </a:p>
      </dsp:txBody>
      <dsp:txXfrm>
        <a:off x="0" y="449"/>
        <a:ext cx="5105398" cy="525543"/>
      </dsp:txXfrm>
    </dsp:sp>
    <dsp:sp modelId="{D8557387-CD77-4EE3-9A29-FC7C5A7129C9}">
      <dsp:nvSpPr>
        <dsp:cNvPr id="0" name=""/>
        <dsp:cNvSpPr/>
      </dsp:nvSpPr>
      <dsp:spPr>
        <a:xfrm>
          <a:off x="0" y="525992"/>
          <a:ext cx="5105398" cy="0"/>
        </a:xfrm>
        <a:prstGeom prst="line">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w="6350" cap="flat" cmpd="sng" algn="ctr">
          <a:solidFill>
            <a:schemeClr val="accent5">
              <a:hueOff val="-1126424"/>
              <a:satOff val="-2903"/>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DEC85A9-F1CB-4991-BC10-893C99ED5953}">
      <dsp:nvSpPr>
        <dsp:cNvPr id="0" name=""/>
        <dsp:cNvSpPr/>
      </dsp:nvSpPr>
      <dsp:spPr>
        <a:xfrm>
          <a:off x="0" y="525992"/>
          <a:ext cx="5105398"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Focusing on increasing market share in new industries outside of oil and gas</a:t>
          </a:r>
        </a:p>
      </dsp:txBody>
      <dsp:txXfrm>
        <a:off x="0" y="525992"/>
        <a:ext cx="5105398" cy="525543"/>
      </dsp:txXfrm>
    </dsp:sp>
    <dsp:sp modelId="{AA7D1A54-29CE-43B3-B012-37FD43DA7628}">
      <dsp:nvSpPr>
        <dsp:cNvPr id="0" name=""/>
        <dsp:cNvSpPr/>
      </dsp:nvSpPr>
      <dsp:spPr>
        <a:xfrm>
          <a:off x="0" y="1051536"/>
          <a:ext cx="5105398" cy="0"/>
        </a:xfrm>
        <a:prstGeom prst="lin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335B43A-382E-4C6D-9658-03B6A4181F71}">
      <dsp:nvSpPr>
        <dsp:cNvPr id="0" name=""/>
        <dsp:cNvSpPr/>
      </dsp:nvSpPr>
      <dsp:spPr>
        <a:xfrm>
          <a:off x="0" y="1051536"/>
          <a:ext cx="5105398"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Professional Board of Directors and independent counsel guiding the company toward long-term success.                                                                                                          </a:t>
          </a:r>
        </a:p>
      </dsp:txBody>
      <dsp:txXfrm>
        <a:off x="0" y="1051536"/>
        <a:ext cx="5105398" cy="525543"/>
      </dsp:txXfrm>
    </dsp:sp>
    <dsp:sp modelId="{D104E95B-914B-408C-956A-A3274E49D274}">
      <dsp:nvSpPr>
        <dsp:cNvPr id="0" name=""/>
        <dsp:cNvSpPr/>
      </dsp:nvSpPr>
      <dsp:spPr>
        <a:xfrm>
          <a:off x="0" y="1577080"/>
          <a:ext cx="5105398"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480AFD4-CB1E-4001-AC84-DD49919F1B6D}">
      <dsp:nvSpPr>
        <dsp:cNvPr id="0" name=""/>
        <dsp:cNvSpPr/>
      </dsp:nvSpPr>
      <dsp:spPr>
        <a:xfrm>
          <a:off x="0" y="1577080"/>
          <a:ext cx="5105398"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Experienced management team </a:t>
          </a:r>
        </a:p>
      </dsp:txBody>
      <dsp:txXfrm>
        <a:off x="0" y="1577080"/>
        <a:ext cx="5105398" cy="525543"/>
      </dsp:txXfrm>
    </dsp:sp>
    <dsp:sp modelId="{F36884D0-BE30-4533-B6E6-FC202D942090}">
      <dsp:nvSpPr>
        <dsp:cNvPr id="0" name=""/>
        <dsp:cNvSpPr/>
      </dsp:nvSpPr>
      <dsp:spPr>
        <a:xfrm>
          <a:off x="0" y="2102624"/>
          <a:ext cx="5105398" cy="0"/>
        </a:xfrm>
        <a:prstGeom prst="lin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877009B-736D-41D2-8AAB-2936667AD107}">
      <dsp:nvSpPr>
        <dsp:cNvPr id="0" name=""/>
        <dsp:cNvSpPr/>
      </dsp:nvSpPr>
      <dsp:spPr>
        <a:xfrm>
          <a:off x="0" y="2102624"/>
          <a:ext cx="5105398"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Over 200 years of combined experience in manufacturing, oilfield chemicals &amp; services, and protective coatings.</a:t>
          </a:r>
        </a:p>
      </dsp:txBody>
      <dsp:txXfrm>
        <a:off x="0" y="2102624"/>
        <a:ext cx="5105398" cy="525543"/>
      </dsp:txXfrm>
    </dsp:sp>
    <dsp:sp modelId="{C25404C8-3529-4938-87A4-FD1874BFE926}">
      <dsp:nvSpPr>
        <dsp:cNvPr id="0" name=""/>
        <dsp:cNvSpPr/>
      </dsp:nvSpPr>
      <dsp:spPr>
        <a:xfrm>
          <a:off x="0" y="2628168"/>
          <a:ext cx="5105398" cy="0"/>
        </a:xfrm>
        <a:prstGeom prst="line">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w="6350" cap="flat" cmpd="sng" algn="ctr">
          <a:solidFill>
            <a:schemeClr val="accent5">
              <a:hueOff val="-5632119"/>
              <a:satOff val="-14516"/>
              <a:lumOff val="-980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3CF6154-4C90-43F6-9ED1-7617096DA0F1}">
      <dsp:nvSpPr>
        <dsp:cNvPr id="0" name=""/>
        <dsp:cNvSpPr/>
      </dsp:nvSpPr>
      <dsp:spPr>
        <a:xfrm>
          <a:off x="0" y="2628168"/>
          <a:ext cx="5105398"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For more investor information contact Leon Joyce</a:t>
          </a:r>
        </a:p>
      </dsp:txBody>
      <dsp:txXfrm>
        <a:off x="0" y="2628168"/>
        <a:ext cx="5105398" cy="525543"/>
      </dsp:txXfrm>
    </dsp:sp>
    <dsp:sp modelId="{A224E625-6974-44B3-A655-C28660A7B756}">
      <dsp:nvSpPr>
        <dsp:cNvPr id="0" name=""/>
        <dsp:cNvSpPr/>
      </dsp:nvSpPr>
      <dsp:spPr>
        <a:xfrm>
          <a:off x="0" y="3153712"/>
          <a:ext cx="5105398"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7EED047-DDA7-4019-B4AB-2BBAEF509CF0}">
      <dsp:nvSpPr>
        <dsp:cNvPr id="0" name=""/>
        <dsp:cNvSpPr/>
      </dsp:nvSpPr>
      <dsp:spPr>
        <a:xfrm>
          <a:off x="0" y="3153712"/>
          <a:ext cx="5105398"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Office: 800-635-7716	Email: ljoyce@eesokc.com	</a:t>
          </a:r>
        </a:p>
      </dsp:txBody>
      <dsp:txXfrm>
        <a:off x="0" y="3153712"/>
        <a:ext cx="5105398" cy="5255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en-US" dirty="0"/>
          </a:p>
        </p:txBody>
      </p:sp>
      <p:sp>
        <p:nvSpPr>
          <p:cNvPr id="3" name="Date Placeholder 2"/>
          <p:cNvSpPr>
            <a:spLocks noGrp="1"/>
          </p:cNvSpPr>
          <p:nvPr>
            <p:ph type="dt" idx="1"/>
          </p:nvPr>
        </p:nvSpPr>
        <p:spPr>
          <a:xfrm>
            <a:off x="4023237" y="0"/>
            <a:ext cx="3077633" cy="470705"/>
          </a:xfrm>
          <a:prstGeom prst="rect">
            <a:avLst/>
          </a:prstGeom>
        </p:spPr>
        <p:txBody>
          <a:bodyPr vert="horz" lIns="92327" tIns="46163" rIns="92327" bIns="46163" rtlCol="0"/>
          <a:lstStyle>
            <a:lvl1pPr algn="r">
              <a:defRPr sz="1200"/>
            </a:lvl1pPr>
          </a:lstStyle>
          <a:p>
            <a:fld id="{16F02960-C507-457F-AA77-6859EAF8B541}" type="datetimeFigureOut">
              <a:rPr lang="en-US" smtClean="0"/>
              <a:t>6/13/2023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327" tIns="46163" rIns="92327" bIns="46163" rtlCol="0" anchor="ctr"/>
          <a:lstStyle/>
          <a:p>
            <a:endParaRPr lang="en-US" dirty="0"/>
          </a:p>
        </p:txBody>
      </p:sp>
      <p:sp>
        <p:nvSpPr>
          <p:cNvPr id="5" name="Notes Placeholder 4"/>
          <p:cNvSpPr>
            <a:spLocks noGrp="1"/>
          </p:cNvSpPr>
          <p:nvPr>
            <p:ph type="body" sz="quarter" idx="3"/>
          </p:nvPr>
        </p:nvSpPr>
        <p:spPr>
          <a:xfrm>
            <a:off x="709606" y="4518123"/>
            <a:ext cx="5683264" cy="3696793"/>
          </a:xfrm>
          <a:prstGeom prst="rect">
            <a:avLst/>
          </a:prstGeom>
        </p:spPr>
        <p:txBody>
          <a:bodyPr vert="horz" lIns="92327" tIns="46163" rIns="92327" bIns="461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771"/>
            <a:ext cx="3077633" cy="470705"/>
          </a:xfrm>
          <a:prstGeom prst="rect">
            <a:avLst/>
          </a:prstGeom>
        </p:spPr>
        <p:txBody>
          <a:bodyPr vert="horz" lIns="92327" tIns="46163" rIns="92327" bIns="461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237" y="8917771"/>
            <a:ext cx="3077633" cy="470705"/>
          </a:xfrm>
          <a:prstGeom prst="rect">
            <a:avLst/>
          </a:prstGeom>
        </p:spPr>
        <p:txBody>
          <a:bodyPr vert="horz" lIns="92327" tIns="46163" rIns="92327" bIns="46163" rtlCol="0" anchor="b"/>
          <a:lstStyle>
            <a:lvl1pPr algn="r">
              <a:defRPr sz="1200"/>
            </a:lvl1pPr>
          </a:lstStyle>
          <a:p>
            <a:fld id="{5D22F2D0-DBB9-4162-83A2-C313B9F26834}" type="slidenum">
              <a:rPr lang="en-US" smtClean="0"/>
              <a:t>‹#›</a:t>
            </a:fld>
            <a:endParaRPr lang="en-US" dirty="0"/>
          </a:p>
        </p:txBody>
      </p:sp>
    </p:spTree>
    <p:extLst>
      <p:ext uri="{BB962C8B-B14F-4D97-AF65-F5344CB8AC3E}">
        <p14:creationId xmlns:p14="http://schemas.microsoft.com/office/powerpoint/2010/main" val="153188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0592-2ECE-B622-1D61-2C5B39F1D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9D186-BD86-5947-8FB2-38C73823D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E3C507-4698-89F2-104D-DAA99E722E5C}"/>
              </a:ext>
            </a:extLst>
          </p:cNvPr>
          <p:cNvSpPr>
            <a:spLocks noGrp="1"/>
          </p:cNvSpPr>
          <p:nvPr>
            <p:ph type="dt" sz="half" idx="10"/>
          </p:nvPr>
        </p:nvSpPr>
        <p:spPr/>
        <p:txBody>
          <a:bodyPr/>
          <a:lstStyle/>
          <a:p>
            <a:fld id="{03162C73-79E8-43E2-BE01-E97168C90F29}" type="datetime1">
              <a:rPr lang="en-US" smtClean="0"/>
              <a:t>6/13/2023</a:t>
            </a:fld>
            <a:endParaRPr lang="en-US" dirty="0"/>
          </a:p>
        </p:txBody>
      </p:sp>
      <p:sp>
        <p:nvSpPr>
          <p:cNvPr id="5" name="Footer Placeholder 4">
            <a:extLst>
              <a:ext uri="{FF2B5EF4-FFF2-40B4-BE49-F238E27FC236}">
                <a16:creationId xmlns:a16="http://schemas.microsoft.com/office/drawing/2014/main" id="{8BFFCEDB-1527-4104-A3C8-186D73B6FD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2A870D-B6FD-275D-E1FD-E4B4F2B1FC3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772266"/>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29EB-1AC3-B8E8-358A-08B14ADE76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6E82D-29F7-41DC-D9E0-B0FB5F7A5B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0A6FC-D660-9E87-D190-808B4E2A3B97}"/>
              </a:ext>
            </a:extLst>
          </p:cNvPr>
          <p:cNvSpPr>
            <a:spLocks noGrp="1"/>
          </p:cNvSpPr>
          <p:nvPr>
            <p:ph type="dt" sz="half" idx="10"/>
          </p:nvPr>
        </p:nvSpPr>
        <p:spPr/>
        <p:txBody>
          <a:bodyPr/>
          <a:lstStyle/>
          <a:p>
            <a:fld id="{7FFDBAFB-FEE7-44D6-BBC8-2A08566F4363}" type="datetime1">
              <a:rPr lang="en-US" smtClean="0"/>
              <a:t>6/13/2023</a:t>
            </a:fld>
            <a:endParaRPr lang="en-US" dirty="0"/>
          </a:p>
        </p:txBody>
      </p:sp>
      <p:sp>
        <p:nvSpPr>
          <p:cNvPr id="5" name="Footer Placeholder 4">
            <a:extLst>
              <a:ext uri="{FF2B5EF4-FFF2-40B4-BE49-F238E27FC236}">
                <a16:creationId xmlns:a16="http://schemas.microsoft.com/office/drawing/2014/main" id="{3CB1B81C-4EB6-2E72-BA14-704857A3CE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470BA6-2218-7AB0-7402-2E76EC7381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510672"/>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A14CD-6B79-E651-041E-1E0E01CF99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3C618E-F22B-1932-1770-B8496E389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495B-008B-77B6-18C7-DBE1ECFF39D6}"/>
              </a:ext>
            </a:extLst>
          </p:cNvPr>
          <p:cNvSpPr>
            <a:spLocks noGrp="1"/>
          </p:cNvSpPr>
          <p:nvPr>
            <p:ph type="dt" sz="half" idx="10"/>
          </p:nvPr>
        </p:nvSpPr>
        <p:spPr/>
        <p:txBody>
          <a:bodyPr/>
          <a:lstStyle/>
          <a:p>
            <a:fld id="{7FFDBAFB-FEE7-44D6-BBC8-2A08566F4363}" type="datetime1">
              <a:rPr lang="en-US" smtClean="0"/>
              <a:t>6/13/2023</a:t>
            </a:fld>
            <a:endParaRPr lang="en-US" dirty="0"/>
          </a:p>
        </p:txBody>
      </p:sp>
      <p:sp>
        <p:nvSpPr>
          <p:cNvPr id="5" name="Footer Placeholder 4">
            <a:extLst>
              <a:ext uri="{FF2B5EF4-FFF2-40B4-BE49-F238E27FC236}">
                <a16:creationId xmlns:a16="http://schemas.microsoft.com/office/drawing/2014/main" id="{F59BE8C7-3B94-9066-9622-C50E8851CA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A69961-F550-A604-8586-7447754539D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877829"/>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694B2-2B74-4253-82C0-F1DEC106C106}" type="datetime1">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534562"/>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FBA3914-1F47-4BCD-8775-325B6FC3C98F}" type="datetime1">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6487121"/>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D923-0715-27CF-0C0A-D14BF2BAF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DA61A-6387-44CF-6DE4-C97DA7143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AFAC5-7846-8152-E8A5-343C1EB047D5}"/>
              </a:ext>
            </a:extLst>
          </p:cNvPr>
          <p:cNvSpPr>
            <a:spLocks noGrp="1"/>
          </p:cNvSpPr>
          <p:nvPr>
            <p:ph type="dt" sz="half" idx="10"/>
          </p:nvPr>
        </p:nvSpPr>
        <p:spPr/>
        <p:txBody>
          <a:bodyPr/>
          <a:lstStyle/>
          <a:p>
            <a:fld id="{7FFDBAFB-FEE7-44D6-BBC8-2A08566F4363}" type="datetime1">
              <a:rPr lang="en-US" smtClean="0"/>
              <a:t>6/13/2023</a:t>
            </a:fld>
            <a:endParaRPr lang="en-US" dirty="0"/>
          </a:p>
        </p:txBody>
      </p:sp>
      <p:sp>
        <p:nvSpPr>
          <p:cNvPr id="5" name="Footer Placeholder 4">
            <a:extLst>
              <a:ext uri="{FF2B5EF4-FFF2-40B4-BE49-F238E27FC236}">
                <a16:creationId xmlns:a16="http://schemas.microsoft.com/office/drawing/2014/main" id="{EE32483F-4980-79EE-3A6B-817C09A157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3F268D-CB54-1BFD-6395-95410A918A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522921"/>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6D17-6CBE-9ADB-DCBD-2EAA55129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A0CEA-01EC-1C80-985D-D3167CD7BC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1F176-8636-968D-01FE-3C22FC528EFC}"/>
              </a:ext>
            </a:extLst>
          </p:cNvPr>
          <p:cNvSpPr>
            <a:spLocks noGrp="1"/>
          </p:cNvSpPr>
          <p:nvPr>
            <p:ph type="dt" sz="half" idx="10"/>
          </p:nvPr>
        </p:nvSpPr>
        <p:spPr/>
        <p:txBody>
          <a:bodyPr/>
          <a:lstStyle/>
          <a:p>
            <a:fld id="{63F97EEE-BE78-4520-8B8B-9656609EAA23}" type="datetime1">
              <a:rPr lang="en-US" smtClean="0"/>
              <a:t>6/13/2023</a:t>
            </a:fld>
            <a:endParaRPr lang="en-US" dirty="0"/>
          </a:p>
        </p:txBody>
      </p:sp>
      <p:sp>
        <p:nvSpPr>
          <p:cNvPr id="5" name="Footer Placeholder 4">
            <a:extLst>
              <a:ext uri="{FF2B5EF4-FFF2-40B4-BE49-F238E27FC236}">
                <a16:creationId xmlns:a16="http://schemas.microsoft.com/office/drawing/2014/main" id="{D64AD386-C365-00CF-B797-F8F6E939C4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4FA0DA-A49E-1097-004F-BA1D6C73210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9917762"/>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FAEF-B4C6-2E8E-3180-AFE450E9F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59211-866B-0BAB-0E24-35751C92F6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04008B-5AA7-4EFC-A9B7-3001AF175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E038D7-F9FF-7503-063F-2706642517BF}"/>
              </a:ext>
            </a:extLst>
          </p:cNvPr>
          <p:cNvSpPr>
            <a:spLocks noGrp="1"/>
          </p:cNvSpPr>
          <p:nvPr>
            <p:ph type="dt" sz="half" idx="10"/>
          </p:nvPr>
        </p:nvSpPr>
        <p:spPr/>
        <p:txBody>
          <a:bodyPr/>
          <a:lstStyle/>
          <a:p>
            <a:fld id="{7FFDBAFB-FEE7-44D6-BBC8-2A08566F4363}" type="datetime1">
              <a:rPr lang="en-US" smtClean="0"/>
              <a:t>6/13/2023</a:t>
            </a:fld>
            <a:endParaRPr lang="en-US" dirty="0"/>
          </a:p>
        </p:txBody>
      </p:sp>
      <p:sp>
        <p:nvSpPr>
          <p:cNvPr id="6" name="Footer Placeholder 5">
            <a:extLst>
              <a:ext uri="{FF2B5EF4-FFF2-40B4-BE49-F238E27FC236}">
                <a16:creationId xmlns:a16="http://schemas.microsoft.com/office/drawing/2014/main" id="{ADEE60A7-B70A-E1AF-E30C-5CCDFB85B8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4ABCBC-C19C-509C-9477-1A0149A8FF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403920"/>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2DF9-C1A6-A696-775B-3B95B29C53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93C414-3AF7-A92E-DAA8-59D24E245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BFBAF-A6CA-0D63-06CD-E96E588A9F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8D8093-8F8E-EC38-8073-0F76BE153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E29D59-33A9-63B6-BDEE-DE2A44A70F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5AA6D5-2B56-FD11-CB55-A7286F8F4336}"/>
              </a:ext>
            </a:extLst>
          </p:cNvPr>
          <p:cNvSpPr>
            <a:spLocks noGrp="1"/>
          </p:cNvSpPr>
          <p:nvPr>
            <p:ph type="dt" sz="half" idx="10"/>
          </p:nvPr>
        </p:nvSpPr>
        <p:spPr/>
        <p:txBody>
          <a:bodyPr/>
          <a:lstStyle/>
          <a:p>
            <a:fld id="{7FFDBAFB-FEE7-44D6-BBC8-2A08566F4363}" type="datetime1">
              <a:rPr lang="en-US" smtClean="0"/>
              <a:t>6/13/2023</a:t>
            </a:fld>
            <a:endParaRPr lang="en-US" dirty="0"/>
          </a:p>
        </p:txBody>
      </p:sp>
      <p:sp>
        <p:nvSpPr>
          <p:cNvPr id="8" name="Footer Placeholder 7">
            <a:extLst>
              <a:ext uri="{FF2B5EF4-FFF2-40B4-BE49-F238E27FC236}">
                <a16:creationId xmlns:a16="http://schemas.microsoft.com/office/drawing/2014/main" id="{DEE8986D-F5C0-11BE-C8C6-E53A1FCB9D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1C308C1-8FC0-18AC-78ED-F58B741A89D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9639468"/>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7B4C-832E-3943-2610-CF4A6683B4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E4BD19-E973-EEDD-136C-C539B067C96F}"/>
              </a:ext>
            </a:extLst>
          </p:cNvPr>
          <p:cNvSpPr>
            <a:spLocks noGrp="1"/>
          </p:cNvSpPr>
          <p:nvPr>
            <p:ph type="dt" sz="half" idx="10"/>
          </p:nvPr>
        </p:nvSpPr>
        <p:spPr/>
        <p:txBody>
          <a:bodyPr/>
          <a:lstStyle/>
          <a:p>
            <a:fld id="{A701C2F9-834C-4B11-86F0-EFCE3B50E564}" type="datetime1">
              <a:rPr lang="en-US" smtClean="0"/>
              <a:t>6/13/2023</a:t>
            </a:fld>
            <a:endParaRPr lang="en-US" dirty="0"/>
          </a:p>
        </p:txBody>
      </p:sp>
      <p:sp>
        <p:nvSpPr>
          <p:cNvPr id="4" name="Footer Placeholder 3">
            <a:extLst>
              <a:ext uri="{FF2B5EF4-FFF2-40B4-BE49-F238E27FC236}">
                <a16:creationId xmlns:a16="http://schemas.microsoft.com/office/drawing/2014/main" id="{AE08F60F-C5BB-9E6A-78EB-31AA9CC82A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A529F0-CE6D-78E5-79B1-436451681EB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4330782"/>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62E3B-CB38-8B5E-3FAD-84DF9A70CF1D}"/>
              </a:ext>
            </a:extLst>
          </p:cNvPr>
          <p:cNvSpPr>
            <a:spLocks noGrp="1"/>
          </p:cNvSpPr>
          <p:nvPr>
            <p:ph type="dt" sz="half" idx="10"/>
          </p:nvPr>
        </p:nvSpPr>
        <p:spPr/>
        <p:txBody>
          <a:bodyPr/>
          <a:lstStyle/>
          <a:p>
            <a:fld id="{4B678644-2728-44F8-BEF0-567B9F219E99}" type="datetime1">
              <a:rPr lang="en-US" smtClean="0"/>
              <a:t>6/13/2023</a:t>
            </a:fld>
            <a:endParaRPr lang="en-US" dirty="0"/>
          </a:p>
        </p:txBody>
      </p:sp>
      <p:sp>
        <p:nvSpPr>
          <p:cNvPr id="3" name="Footer Placeholder 2">
            <a:extLst>
              <a:ext uri="{FF2B5EF4-FFF2-40B4-BE49-F238E27FC236}">
                <a16:creationId xmlns:a16="http://schemas.microsoft.com/office/drawing/2014/main" id="{D3BE5FA0-32AF-62A3-F25D-F7AAA9D6C3B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E85EBF-64E9-01FC-DF21-AF3AE4E320A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688501"/>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F74B-928D-EE39-0372-9B7B1CE7C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EF6838-1349-3817-9A54-0278A6BAF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34665-BF61-B8E5-D66C-7D735A044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A1F86-5AC5-9B1B-6D80-C8D6D2260B3B}"/>
              </a:ext>
            </a:extLst>
          </p:cNvPr>
          <p:cNvSpPr>
            <a:spLocks noGrp="1"/>
          </p:cNvSpPr>
          <p:nvPr>
            <p:ph type="dt" sz="half" idx="10"/>
          </p:nvPr>
        </p:nvSpPr>
        <p:spPr/>
        <p:txBody>
          <a:bodyPr/>
          <a:lstStyle/>
          <a:p>
            <a:fld id="{7FFDBAFB-FEE7-44D6-BBC8-2A08566F4363}" type="datetime1">
              <a:rPr lang="en-US" smtClean="0"/>
              <a:t>6/13/2023</a:t>
            </a:fld>
            <a:endParaRPr lang="en-US" dirty="0"/>
          </a:p>
        </p:txBody>
      </p:sp>
      <p:sp>
        <p:nvSpPr>
          <p:cNvPr id="6" name="Footer Placeholder 5">
            <a:extLst>
              <a:ext uri="{FF2B5EF4-FFF2-40B4-BE49-F238E27FC236}">
                <a16:creationId xmlns:a16="http://schemas.microsoft.com/office/drawing/2014/main" id="{26A1A187-D08C-E427-DA4E-8691377D9F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4C945-E032-37CF-F4E6-60F4783721A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337910"/>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9D2F-41E2-841B-083E-A5600114E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932032-69D0-64FB-94E7-C6BAAA87F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1CF5F3-D287-A352-5B8E-6DAC7A0BB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877FA-6E26-5141-249E-4D8452D46961}"/>
              </a:ext>
            </a:extLst>
          </p:cNvPr>
          <p:cNvSpPr>
            <a:spLocks noGrp="1"/>
          </p:cNvSpPr>
          <p:nvPr>
            <p:ph type="dt" sz="half" idx="10"/>
          </p:nvPr>
        </p:nvSpPr>
        <p:spPr/>
        <p:txBody>
          <a:bodyPr/>
          <a:lstStyle/>
          <a:p>
            <a:fld id="{69735AC9-6268-4C13-A272-60BAC5092A1D}" type="datetime1">
              <a:rPr lang="en-US" smtClean="0"/>
              <a:t>6/13/2023</a:t>
            </a:fld>
            <a:endParaRPr lang="en-US" dirty="0"/>
          </a:p>
        </p:txBody>
      </p:sp>
      <p:sp>
        <p:nvSpPr>
          <p:cNvPr id="6" name="Footer Placeholder 5">
            <a:extLst>
              <a:ext uri="{FF2B5EF4-FFF2-40B4-BE49-F238E27FC236}">
                <a16:creationId xmlns:a16="http://schemas.microsoft.com/office/drawing/2014/main" id="{BADBE667-1373-C54C-39B1-5C936E82AE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6512CD-84D6-3D57-693A-FAD8117B96B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186330"/>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2FF940-EC77-D902-02D8-F3D1BE620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68D1DC-E161-9635-DD53-646BBD190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6CEEA-F80B-D884-4D2B-07AE9754C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DBAFB-FEE7-44D6-BBC8-2A08566F4363}" type="datetime1">
              <a:rPr lang="en-US" smtClean="0"/>
              <a:t>6/13/2023</a:t>
            </a:fld>
            <a:endParaRPr lang="en-US" dirty="0"/>
          </a:p>
        </p:txBody>
      </p:sp>
      <p:sp>
        <p:nvSpPr>
          <p:cNvPr id="5" name="Footer Placeholder 4">
            <a:extLst>
              <a:ext uri="{FF2B5EF4-FFF2-40B4-BE49-F238E27FC236}">
                <a16:creationId xmlns:a16="http://schemas.microsoft.com/office/drawing/2014/main" id="{BAF0491E-2D10-D86A-2385-E29A5C347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ED3E69-18F4-0F8F-239A-DACC72E94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6531733"/>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7.jp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patriotchemicalsllc.com/" TargetMode="External"/><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jp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4C1C47-2AA8-4FE3-8D16-140338781735}"/>
              </a:ext>
            </a:extLst>
          </p:cNvPr>
          <p:cNvPicPr>
            <a:picLocks noChangeAspect="1"/>
          </p:cNvPicPr>
          <p:nvPr/>
        </p:nvPicPr>
        <p:blipFill rotWithShape="1">
          <a:blip r:embed="rId2"/>
          <a:srcRect l="13335" r="13814"/>
          <a:stretch/>
        </p:blipFill>
        <p:spPr>
          <a:xfrm>
            <a:off x="792252" y="640081"/>
            <a:ext cx="6271878" cy="5574452"/>
          </a:xfrm>
          <a:prstGeom prst="rect">
            <a:avLst/>
          </a:prstGeom>
        </p:spPr>
      </p:pic>
      <p:sp>
        <p:nvSpPr>
          <p:cNvPr id="70" name="Rectangle 69">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4E4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BA1A3-D2A0-44B1-A185-55D5517FD6BB}"/>
              </a:ext>
            </a:extLst>
          </p:cNvPr>
          <p:cNvSpPr>
            <a:spLocks noGrp="1"/>
          </p:cNvSpPr>
          <p:nvPr>
            <p:ph type="title" idx="4294967295"/>
          </p:nvPr>
        </p:nvSpPr>
        <p:spPr>
          <a:xfrm>
            <a:off x="7631885" y="640081"/>
            <a:ext cx="3916647" cy="5574452"/>
          </a:xfrm>
        </p:spPr>
        <p:txBody>
          <a:bodyPr vert="horz" lIns="91440" tIns="45720" rIns="91440" bIns="45720" rtlCol="0" anchor="ctr">
            <a:normAutofit/>
          </a:bodyPr>
          <a:lstStyle/>
          <a:p>
            <a:pPr algn="ctr"/>
            <a:r>
              <a:rPr lang="en-US" sz="3400" b="1" kern="1200" dirty="0">
                <a:solidFill>
                  <a:srgbClr val="FFFFFF"/>
                </a:solidFill>
                <a:latin typeface="+mj-lt"/>
                <a:ea typeface="+mj-ea"/>
                <a:cs typeface="+mj-cs"/>
              </a:rPr>
              <a:t>ENERGY &amp; ENVIRONMENTAL SERVICES, INC </a:t>
            </a: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JUNE 2023 </a:t>
            </a: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INVESTOR UPDATE</a:t>
            </a: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OTC STOCK SYMBOL:</a:t>
            </a: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EESE</a:t>
            </a:r>
          </a:p>
        </p:txBody>
      </p:sp>
      <p:sp>
        <p:nvSpPr>
          <p:cNvPr id="7" name="TextBox 6">
            <a:extLst>
              <a:ext uri="{FF2B5EF4-FFF2-40B4-BE49-F238E27FC236}">
                <a16:creationId xmlns:a16="http://schemas.microsoft.com/office/drawing/2014/main" id="{23B1B50C-0BBE-5847-8B37-9A16F138D2DB}"/>
              </a:ext>
            </a:extLst>
          </p:cNvPr>
          <p:cNvSpPr txBox="1"/>
          <p:nvPr/>
        </p:nvSpPr>
        <p:spPr>
          <a:xfrm>
            <a:off x="865985" y="0"/>
            <a:ext cx="6100916" cy="707886"/>
          </a:xfrm>
          <a:prstGeom prst="rect">
            <a:avLst/>
          </a:prstGeom>
          <a:noFill/>
        </p:spPr>
        <p:txBody>
          <a:bodyPr wrap="square">
            <a:spAutoFit/>
          </a:bodyPr>
          <a:lstStyle/>
          <a:p>
            <a:pPr algn="ctr">
              <a:spcAft>
                <a:spcPts val="600"/>
              </a:spcAft>
            </a:pPr>
            <a:r>
              <a:rPr lang="en-US" sz="4000" b="1" dirty="0">
                <a:effectLst>
                  <a:outerShdw blurRad="38100" dist="38100" dir="2700000" algn="tl">
                    <a:srgbClr val="000000">
                      <a:alpha val="43137"/>
                    </a:srgbClr>
                  </a:outerShdw>
                </a:effectLst>
                <a:latin typeface="+mj-lt"/>
              </a:rPr>
              <a:t>WELCOME SHAREHOLDERS</a:t>
            </a:r>
          </a:p>
        </p:txBody>
      </p:sp>
    </p:spTree>
    <p:extLst>
      <p:ext uri="{BB962C8B-B14F-4D97-AF65-F5344CB8AC3E}">
        <p14:creationId xmlns:p14="http://schemas.microsoft.com/office/powerpoint/2010/main" val="532689067"/>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29F07D-31DD-47A9-A3BB-BB37E1CF3E4B}"/>
              </a:ext>
            </a:extLst>
          </p:cNvPr>
          <p:cNvSpPr>
            <a:spLocks noGrp="1"/>
          </p:cNvSpPr>
          <p:nvPr>
            <p:ph type="title"/>
          </p:nvPr>
        </p:nvSpPr>
        <p:spPr>
          <a:xfrm>
            <a:off x="479394" y="1070800"/>
            <a:ext cx="3939688" cy="5583126"/>
          </a:xfrm>
        </p:spPr>
        <p:txBody>
          <a:bodyPr>
            <a:normAutofit/>
          </a:bodyPr>
          <a:lstStyle/>
          <a:p>
            <a:pPr algn="r"/>
            <a:r>
              <a:rPr lang="en-US" sz="3800"/>
              <a:t>EES 2023 CHEMICAL MANUFACTURING SEGMENT STRATEGY</a:t>
            </a:r>
          </a:p>
        </p:txBody>
      </p:sp>
      <p:sp>
        <p:nvSpPr>
          <p:cNvPr id="4" name="Slide Number Placeholder 3">
            <a:extLst>
              <a:ext uri="{FF2B5EF4-FFF2-40B4-BE49-F238E27FC236}">
                <a16:creationId xmlns:a16="http://schemas.microsoft.com/office/drawing/2014/main" id="{68D367CE-6D69-4500-B5D4-AF6AF25639ED}"/>
              </a:ext>
            </a:extLst>
          </p:cNvPr>
          <p:cNvSpPr>
            <a:spLocks noGrp="1"/>
          </p:cNvSpPr>
          <p:nvPr>
            <p:ph type="sldNum" sz="quarter" idx="12"/>
          </p:nvPr>
        </p:nvSpPr>
        <p:spPr>
          <a:xfrm>
            <a:off x="8610600" y="32040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57F1E4F-1CFF-5643-939E-217C01CDF565}" type="slidenum">
              <a:rPr kumimoji="0" lang="en-US" b="0" i="0" u="none" strike="noStrike" kern="1200" cap="none" spc="0" normalizeH="0" baseline="0" noProof="0">
                <a:ln>
                  <a:noFill/>
                </a:ln>
                <a:solidFill>
                  <a:schemeClr val="tx1">
                    <a:alpha val="6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solidFill>
                <a:schemeClr val="tx1">
                  <a:alpha val="60000"/>
                </a:schemeClr>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9C11493A-798E-291F-3C9E-483C8AF83ADB}"/>
              </a:ext>
            </a:extLst>
          </p:cNvPr>
          <p:cNvGraphicFramePr>
            <a:graphicFrameLocks noGrp="1"/>
          </p:cNvGraphicFramePr>
          <p:nvPr>
            <p:ph sz="quarter" idx="13"/>
            <p:extLst>
              <p:ext uri="{D42A27DB-BD31-4B8C-83A1-F6EECF244321}">
                <p14:modId xmlns:p14="http://schemas.microsoft.com/office/powerpoint/2010/main" val="65278860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287272"/>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1D363EF-9227-4599-BC36-B662899D8BEC}"/>
              </a:ext>
            </a:extLst>
          </p:cNvPr>
          <p:cNvSpPr/>
          <p:nvPr/>
        </p:nvSpPr>
        <p:spPr>
          <a:xfrm>
            <a:off x="1371597" y="348865"/>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u="sng" kern="1200">
                <a:solidFill>
                  <a:srgbClr val="FFFFFF"/>
                </a:solidFill>
                <a:effectLst>
                  <a:outerShdw blurRad="38100" dist="38100" dir="2700000" algn="tl">
                    <a:srgbClr val="000000">
                      <a:alpha val="43137"/>
                    </a:srgbClr>
                  </a:outerShdw>
                </a:effectLst>
                <a:latin typeface="+mj-lt"/>
                <a:ea typeface="+mj-ea"/>
                <a:cs typeface="+mj-cs"/>
              </a:rPr>
              <a:t>Oilfield Chemicals &amp; Services Segment   </a:t>
            </a:r>
            <a:br>
              <a:rPr lang="en-US" sz="2800" b="1" kern="1200">
                <a:solidFill>
                  <a:srgbClr val="FFFFFF"/>
                </a:solidFill>
                <a:effectLst>
                  <a:outerShdw blurRad="38100" dist="38100" dir="2700000" algn="tl">
                    <a:srgbClr val="000000">
                      <a:alpha val="43137"/>
                    </a:srgbClr>
                  </a:outerShdw>
                </a:effectLst>
                <a:latin typeface="+mj-lt"/>
                <a:ea typeface="+mj-ea"/>
                <a:cs typeface="+mj-cs"/>
              </a:rPr>
            </a:br>
            <a:endParaRPr lang="en-US" sz="2800" kern="1200">
              <a:solidFill>
                <a:srgbClr val="FFFFFF"/>
              </a:solidFill>
              <a:latin typeface="+mj-lt"/>
              <a:ea typeface="+mj-ea"/>
              <a:cs typeface="+mj-cs"/>
            </a:endParaRPr>
          </a:p>
        </p:txBody>
      </p:sp>
      <p:sp>
        <p:nvSpPr>
          <p:cNvPr id="6" name="Title 1">
            <a:extLst>
              <a:ext uri="{FF2B5EF4-FFF2-40B4-BE49-F238E27FC236}">
                <a16:creationId xmlns:a16="http://schemas.microsoft.com/office/drawing/2014/main" id="{32B14F7F-A2DF-4F64-81E9-5F5862882661}"/>
              </a:ext>
            </a:extLst>
          </p:cNvPr>
          <p:cNvSpPr>
            <a:spLocks noGrp="1"/>
          </p:cNvSpPr>
          <p:nvPr>
            <p:ph type="title"/>
          </p:nvPr>
        </p:nvSpPr>
        <p:spPr>
          <a:xfrm>
            <a:off x="2698854" y="2112579"/>
            <a:ext cx="6790499" cy="855989"/>
          </a:xfrm>
        </p:spPr>
        <p:txBody>
          <a:bodyPr vert="horz" lIns="91440" tIns="45720" rIns="91440" bIns="45720" rtlCol="0" anchor="b">
            <a:normAutofit/>
          </a:bodyPr>
          <a:lstStyle/>
          <a:p>
            <a:pPr defTabSz="585216"/>
            <a:br>
              <a:rPr lang="en-US" sz="1408" b="1" kern="1200" dirty="0">
                <a:solidFill>
                  <a:schemeClr val="tx1"/>
                </a:solidFill>
                <a:latin typeface="+mj-lt"/>
                <a:ea typeface="+mj-ea"/>
                <a:cs typeface="+mj-cs"/>
              </a:rPr>
            </a:br>
            <a:endParaRPr lang="en-US" sz="2200" b="1"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6AACA639-96F5-4A5F-9E90-DE65A001B6AE}"/>
              </a:ext>
            </a:extLst>
          </p:cNvPr>
          <p:cNvSpPr>
            <a:spLocks noGrp="1"/>
          </p:cNvSpPr>
          <p:nvPr>
            <p:ph type="ftr" sz="quarter" idx="11"/>
          </p:nvPr>
        </p:nvSpPr>
        <p:spPr>
          <a:xfrm>
            <a:off x="4765528" y="5981441"/>
            <a:ext cx="2657152" cy="235781"/>
          </a:xfrm>
        </p:spPr>
        <p:txBody>
          <a:bodyPr vert="horz" lIns="91440" tIns="45720" rIns="91440" bIns="45720" rtlCol="0" anchor="ctr">
            <a:normAutofit fontScale="40000" lnSpcReduction="20000"/>
          </a:bodyPr>
          <a:lstStyle/>
          <a:p>
            <a:pPr defTabSz="585216">
              <a:spcAft>
                <a:spcPts val="384"/>
              </a:spcAft>
            </a:pPr>
            <a:r>
              <a:rPr lang="en-US" sz="1700" kern="1200" cap="all">
                <a:solidFill>
                  <a:srgbClr val="FFFFFF"/>
                </a:solidFill>
                <a:latin typeface="+mn-lt"/>
                <a:ea typeface="+mn-ea"/>
                <a:cs typeface="+mn-cs"/>
              </a:rPr>
              <a:t>Confidential - Energy and Environmental Services, Inc.</a:t>
            </a:r>
            <a:endParaRPr lang="en-US" sz="1700" kern="1200" cap="all" baseline="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id="{47F0B283-BD6E-4857-83BF-0D445313F56D}"/>
              </a:ext>
            </a:extLst>
          </p:cNvPr>
          <p:cNvSpPr>
            <a:spLocks noGrp="1"/>
          </p:cNvSpPr>
          <p:nvPr>
            <p:ph type="sldNum" sz="quarter" idx="12"/>
          </p:nvPr>
        </p:nvSpPr>
        <p:spPr>
          <a:xfrm>
            <a:off x="7714299" y="5957871"/>
            <a:ext cx="1771434" cy="235781"/>
          </a:xfrm>
        </p:spPr>
        <p:txBody>
          <a:bodyPr vert="horz" lIns="91440" tIns="45720" rIns="91440" bIns="45720" rtlCol="0" anchor="ctr">
            <a:normAutofit/>
          </a:bodyPr>
          <a:lstStyle/>
          <a:p>
            <a:pPr defTabSz="585216">
              <a:spcAft>
                <a:spcPts val="384"/>
              </a:spcAft>
            </a:pPr>
            <a:fld id="{D57F1E4F-1CFF-5643-939E-02111984F565}" type="slidenum">
              <a:rPr lang="en-US" sz="768" kern="1200">
                <a:solidFill>
                  <a:schemeClr val="tx1">
                    <a:tint val="75000"/>
                  </a:schemeClr>
                </a:solidFill>
                <a:latin typeface="+mn-lt"/>
                <a:ea typeface="+mn-ea"/>
                <a:cs typeface="+mn-cs"/>
              </a:rPr>
              <a:pPr defTabSz="585216">
                <a:spcAft>
                  <a:spcPts val="384"/>
                </a:spcAft>
              </a:pPr>
              <a:t>11</a:t>
            </a:fld>
            <a:endParaRPr lang="en-US"/>
          </a:p>
        </p:txBody>
      </p:sp>
      <p:pic>
        <p:nvPicPr>
          <p:cNvPr id="96" name="Picture 95" descr="A large white truck&#10;&#10;Description automatically generated">
            <a:extLst>
              <a:ext uri="{FF2B5EF4-FFF2-40B4-BE49-F238E27FC236}">
                <a16:creationId xmlns:a16="http://schemas.microsoft.com/office/drawing/2014/main" id="{3B2D033C-8286-4D8D-8A44-3FCD96ABF755}"/>
              </a:ext>
            </a:extLst>
          </p:cNvPr>
          <p:cNvPicPr>
            <a:picLocks noChangeAspect="1"/>
          </p:cNvPicPr>
          <p:nvPr/>
        </p:nvPicPr>
        <p:blipFill rotWithShape="1">
          <a:blip r:embed="rId2"/>
          <a:srcRect l="35438" r="21365" b="-1"/>
          <a:stretch/>
        </p:blipFill>
        <p:spPr>
          <a:xfrm>
            <a:off x="7606894" y="2096485"/>
            <a:ext cx="3937401" cy="4081922"/>
          </a:xfrm>
          <a:prstGeom prst="rect">
            <a:avLst/>
          </a:prstGeom>
        </p:spPr>
      </p:pic>
      <p:pic>
        <p:nvPicPr>
          <p:cNvPr id="2" name="Picture 1">
            <a:extLst>
              <a:ext uri="{FF2B5EF4-FFF2-40B4-BE49-F238E27FC236}">
                <a16:creationId xmlns:a16="http://schemas.microsoft.com/office/drawing/2014/main" id="{EE0BF35B-5E09-4EBC-9B6B-75547324F530}"/>
              </a:ext>
            </a:extLst>
          </p:cNvPr>
          <p:cNvPicPr>
            <a:picLocks noChangeAspect="1"/>
          </p:cNvPicPr>
          <p:nvPr/>
        </p:nvPicPr>
        <p:blipFill>
          <a:blip r:embed="rId3"/>
          <a:stretch>
            <a:fillRect/>
          </a:stretch>
        </p:blipFill>
        <p:spPr>
          <a:xfrm>
            <a:off x="3415042" y="4520558"/>
            <a:ext cx="2978566" cy="1861503"/>
          </a:xfrm>
          <a:prstGeom prst="rect">
            <a:avLst/>
          </a:prstGeom>
        </p:spPr>
      </p:pic>
      <p:sp>
        <p:nvSpPr>
          <p:cNvPr id="8" name="Rectangle 7">
            <a:extLst>
              <a:ext uri="{FF2B5EF4-FFF2-40B4-BE49-F238E27FC236}">
                <a16:creationId xmlns:a16="http://schemas.microsoft.com/office/drawing/2014/main" id="{AF432E40-3F28-41A3-AF90-A5A4586BDF7C}"/>
              </a:ext>
            </a:extLst>
          </p:cNvPr>
          <p:cNvSpPr/>
          <p:nvPr/>
        </p:nvSpPr>
        <p:spPr>
          <a:xfrm>
            <a:off x="193164" y="1798906"/>
            <a:ext cx="3937402" cy="4732386"/>
          </a:xfrm>
          <a:prstGeom prst="rect">
            <a:avLst/>
          </a:prstGeom>
        </p:spPr>
        <p:txBody>
          <a:bodyPr wrap="square">
            <a:spAutoFit/>
          </a:bodyPr>
          <a:lstStyle/>
          <a:p>
            <a:pPr defTabSz="585216">
              <a:spcAft>
                <a:spcPts val="600"/>
              </a:spcAft>
            </a:pPr>
            <a:r>
              <a:rPr lang="en-US" sz="2000" b="1" kern="1200" dirty="0">
                <a:solidFill>
                  <a:schemeClr val="tx1"/>
                </a:solidFill>
                <a:latin typeface="+mn-lt"/>
                <a:ea typeface="+mn-ea"/>
                <a:cs typeface="+mn-cs"/>
              </a:rPr>
              <a:t>Locations</a:t>
            </a:r>
          </a:p>
          <a:p>
            <a:pPr marL="171450" indent="-171450" defTabSz="585216">
              <a:spcAft>
                <a:spcPts val="600"/>
              </a:spcAft>
              <a:buFont typeface="Arial" panose="020B0604020202020204" pitchFamily="34" charset="0"/>
              <a:buChar char="•"/>
            </a:pPr>
            <a:r>
              <a:rPr lang="en-US" sz="2000" b="1" kern="1200" dirty="0">
                <a:solidFill>
                  <a:schemeClr val="tx1"/>
                </a:solidFill>
                <a:latin typeface="+mn-lt"/>
                <a:ea typeface="+mn-ea"/>
                <a:cs typeface="+mn-cs"/>
              </a:rPr>
              <a:t>Chemical Sales</a:t>
            </a:r>
            <a:r>
              <a:rPr lang="en-US" sz="2000" kern="1200" dirty="0">
                <a:solidFill>
                  <a:schemeClr val="tx1"/>
                </a:solidFill>
                <a:latin typeface="+mn-lt"/>
                <a:ea typeface="+mn-ea"/>
                <a:cs typeface="+mn-cs"/>
              </a:rPr>
              <a:t>:</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Ratliff City, OK,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Ada, OK,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Cleveland, OK,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Abilene, TX,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Canadian, TX</a:t>
            </a:r>
            <a:br>
              <a:rPr lang="en-US" sz="2000" kern="1200" dirty="0">
                <a:solidFill>
                  <a:schemeClr val="tx1"/>
                </a:solidFill>
                <a:latin typeface="+mn-lt"/>
                <a:ea typeface="+mn-ea"/>
                <a:cs typeface="+mn-cs"/>
              </a:rPr>
            </a:br>
            <a:endParaRPr lang="en-US" sz="2000" kern="1200" dirty="0">
              <a:solidFill>
                <a:schemeClr val="tx1"/>
              </a:solidFill>
              <a:latin typeface="+mn-lt"/>
              <a:ea typeface="+mn-ea"/>
              <a:cs typeface="+mn-cs"/>
            </a:endParaRPr>
          </a:p>
          <a:p>
            <a:pPr marL="171450" indent="-171450" defTabSz="585216">
              <a:spcAft>
                <a:spcPts val="600"/>
              </a:spcAft>
              <a:buFont typeface="Arial" panose="020B0604020202020204" pitchFamily="34" charset="0"/>
              <a:buChar char="•"/>
            </a:pPr>
            <a:r>
              <a:rPr lang="en-US" sz="2000" b="1" kern="1200" dirty="0">
                <a:solidFill>
                  <a:schemeClr val="tx1"/>
                </a:solidFill>
                <a:latin typeface="+mn-lt"/>
                <a:ea typeface="+mn-ea"/>
                <a:cs typeface="+mn-cs"/>
              </a:rPr>
              <a:t>Lab Services</a:t>
            </a:r>
            <a:r>
              <a:rPr lang="en-US" sz="2000" kern="1200" dirty="0">
                <a:solidFill>
                  <a:schemeClr val="tx1"/>
                </a:solidFill>
                <a:latin typeface="+mn-lt"/>
                <a:ea typeface="+mn-ea"/>
                <a:cs typeface="+mn-cs"/>
              </a:rPr>
              <a:t>:</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Ratliff City, OK,</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Chickasha, OK,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Cleveland, OK</a:t>
            </a:r>
            <a:r>
              <a:rPr lang="en-US" sz="1152" kern="1200" dirty="0">
                <a:solidFill>
                  <a:schemeClr val="tx1"/>
                </a:solidFill>
                <a:latin typeface="+mn-lt"/>
                <a:ea typeface="+mn-ea"/>
                <a:cs typeface="+mn-cs"/>
              </a:rPr>
              <a:t>,</a:t>
            </a:r>
            <a:br>
              <a:rPr lang="en-US" sz="1152" kern="1200" dirty="0">
                <a:solidFill>
                  <a:schemeClr val="tx1"/>
                </a:solidFill>
                <a:latin typeface="+mn-lt"/>
                <a:ea typeface="+mn-ea"/>
                <a:cs typeface="+mn-cs"/>
              </a:rPr>
            </a:br>
            <a:endParaRPr lang="en-US" sz="1152"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C58F2521-4183-E43D-8710-955036148C6E}"/>
              </a:ext>
            </a:extLst>
          </p:cNvPr>
          <p:cNvSpPr txBox="1"/>
          <p:nvPr/>
        </p:nvSpPr>
        <p:spPr>
          <a:xfrm>
            <a:off x="2982721" y="2154712"/>
            <a:ext cx="6096000" cy="2323713"/>
          </a:xfrm>
          <a:prstGeom prst="rect">
            <a:avLst/>
          </a:prstGeom>
          <a:noFill/>
        </p:spPr>
        <p:txBody>
          <a:bodyPr wrap="square">
            <a:spAutoFit/>
          </a:bodyPr>
          <a:lstStyle/>
          <a:p>
            <a:pPr marL="171450" indent="-171450" defTabSz="585216">
              <a:spcAft>
                <a:spcPts val="600"/>
              </a:spcAft>
              <a:buFont typeface="Arial" panose="020B0604020202020204" pitchFamily="34" charset="0"/>
              <a:buChar char="•"/>
            </a:pPr>
            <a:r>
              <a:rPr lang="en-US" sz="2000" b="1" kern="1200" dirty="0">
                <a:solidFill>
                  <a:schemeClr val="tx1"/>
                </a:solidFill>
                <a:latin typeface="+mn-lt"/>
                <a:ea typeface="+mn-ea"/>
                <a:cs typeface="+mn-cs"/>
              </a:rPr>
              <a:t>Distribution/Warehousing</a:t>
            </a:r>
            <a:r>
              <a:rPr lang="en-US" sz="2000" kern="1200" dirty="0">
                <a:solidFill>
                  <a:schemeClr val="tx1"/>
                </a:solidFill>
                <a:latin typeface="+mn-lt"/>
                <a:ea typeface="+mn-ea"/>
                <a:cs typeface="+mn-cs"/>
              </a:rPr>
              <a:t>:</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Ratliff City, OK,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Cleveland, OK,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Ada, OK,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Abilene, TX, </a:t>
            </a:r>
          </a:p>
          <a:p>
            <a:pPr marL="628650" lvl="1" indent="-171450" defTabSz="585216">
              <a:spcAft>
                <a:spcPts val="600"/>
              </a:spcAft>
              <a:buFont typeface="Arial" panose="020B0604020202020204" pitchFamily="34" charset="0"/>
              <a:buChar char="•"/>
            </a:pPr>
            <a:r>
              <a:rPr lang="en-US" sz="2000" kern="1200" dirty="0">
                <a:solidFill>
                  <a:schemeClr val="tx1"/>
                </a:solidFill>
                <a:latin typeface="+mn-lt"/>
                <a:ea typeface="+mn-ea"/>
                <a:cs typeface="+mn-cs"/>
              </a:rPr>
              <a:t>Canadian, TX</a:t>
            </a:r>
            <a:endParaRPr lang="en-US" sz="2000" dirty="0"/>
          </a:p>
        </p:txBody>
      </p:sp>
    </p:spTree>
    <p:extLst>
      <p:ext uri="{BB962C8B-B14F-4D97-AF65-F5344CB8AC3E}">
        <p14:creationId xmlns:p14="http://schemas.microsoft.com/office/powerpoint/2010/main" val="3552231907"/>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D13B8CA-9C97-A9F0-5EBD-C394B42673D8}"/>
              </a:ext>
            </a:extLst>
          </p:cNvPr>
          <p:cNvSpPr>
            <a:spLocks noGrp="1"/>
          </p:cNvSpPr>
          <p:nvPr>
            <p:ph type="title"/>
          </p:nvPr>
        </p:nvSpPr>
        <p:spPr>
          <a:xfrm>
            <a:off x="479394" y="1070800"/>
            <a:ext cx="3939688" cy="5583126"/>
          </a:xfrm>
        </p:spPr>
        <p:txBody>
          <a:bodyPr>
            <a:normAutofit/>
          </a:bodyPr>
          <a:lstStyle/>
          <a:p>
            <a:pPr algn="r"/>
            <a:r>
              <a:rPr lang="en-US" sz="6800" u="sng" dirty="0">
                <a:effectLst>
                  <a:outerShdw blurRad="38100" dist="38100" dir="2700000" algn="tl">
                    <a:srgbClr val="000000">
                      <a:alpha val="43137"/>
                    </a:srgbClr>
                  </a:outerShdw>
                </a:effectLst>
                <a:latin typeface="+mj-lt"/>
              </a:rPr>
              <a:t>Oilfield Chemicals &amp; Services Segment</a:t>
            </a:r>
            <a:endParaRPr lang="en-US" sz="6800" dirty="0"/>
          </a:p>
        </p:txBody>
      </p:sp>
      <p:sp>
        <p:nvSpPr>
          <p:cNvPr id="4" name="Slide Number Placeholder 3">
            <a:extLst>
              <a:ext uri="{FF2B5EF4-FFF2-40B4-BE49-F238E27FC236}">
                <a16:creationId xmlns:a16="http://schemas.microsoft.com/office/drawing/2014/main" id="{ACDF70AE-C873-5051-6146-DCF98C65051F}"/>
              </a:ext>
            </a:extLst>
          </p:cNvPr>
          <p:cNvSpPr>
            <a:spLocks noGrp="1"/>
          </p:cNvSpPr>
          <p:nvPr>
            <p:ph type="sldNum" sz="quarter" idx="12"/>
          </p:nvPr>
        </p:nvSpPr>
        <p:spPr>
          <a:xfrm>
            <a:off x="8610600" y="320400"/>
            <a:ext cx="2743200" cy="365125"/>
          </a:xfrm>
        </p:spPr>
        <p:txBody>
          <a:bodyPr>
            <a:normAutofit/>
          </a:bodyPr>
          <a:lstStyle/>
          <a:p>
            <a:pPr>
              <a:spcAft>
                <a:spcPts val="600"/>
              </a:spcAft>
            </a:pPr>
            <a:fld id="{D57F1E4F-1CFF-5643-939E-217C01CDF565}" type="slidenum">
              <a:rPr lang="en-US">
                <a:solidFill>
                  <a:schemeClr val="tx1">
                    <a:alpha val="60000"/>
                  </a:schemeClr>
                </a:solidFill>
              </a:rPr>
              <a:pPr>
                <a:spcAft>
                  <a:spcPts val="600"/>
                </a:spcAft>
              </a:pPr>
              <a:t>12</a:t>
            </a:fld>
            <a:endParaRPr lang="en-US">
              <a:solidFill>
                <a:schemeClr val="tx1">
                  <a:alpha val="60000"/>
                </a:schemeClr>
              </a:solidFill>
            </a:endParaRPr>
          </a:p>
        </p:txBody>
      </p:sp>
      <p:cxnSp>
        <p:nvCxnSpPr>
          <p:cNvPr id="30"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450BE0D1-4FA2-DFBA-5E1E-7003CAE14162}"/>
              </a:ext>
            </a:extLst>
          </p:cNvPr>
          <p:cNvGraphicFramePr>
            <a:graphicFrameLocks noGrp="1"/>
          </p:cNvGraphicFramePr>
          <p:nvPr>
            <p:ph idx="1"/>
            <p:extLst>
              <p:ext uri="{D42A27DB-BD31-4B8C-83A1-F6EECF244321}">
                <p14:modId xmlns:p14="http://schemas.microsoft.com/office/powerpoint/2010/main" val="362062156"/>
              </p:ext>
            </p:extLst>
          </p:nvPr>
        </p:nvGraphicFramePr>
        <p:xfrm>
          <a:off x="5108535" y="871103"/>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474181"/>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29F07D-31DD-47A9-A3BB-BB37E1CF3E4B}"/>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EES 2023 OILFIELD SEGMENT STRATEGY</a:t>
            </a:r>
          </a:p>
        </p:txBody>
      </p:sp>
      <p:sp>
        <p:nvSpPr>
          <p:cNvPr id="4" name="Slide Number Placeholder 3">
            <a:extLst>
              <a:ext uri="{FF2B5EF4-FFF2-40B4-BE49-F238E27FC236}">
                <a16:creationId xmlns:a16="http://schemas.microsoft.com/office/drawing/2014/main" id="{68D367CE-6D69-4500-B5D4-AF6AF25639ED}"/>
              </a:ext>
            </a:extLst>
          </p:cNvPr>
          <p:cNvSpPr>
            <a:spLocks noGrp="1"/>
          </p:cNvSpPr>
          <p:nvPr>
            <p:ph type="sldNum" sz="quarter" idx="12"/>
          </p:nvPr>
        </p:nvSpPr>
        <p:spPr>
          <a:xfrm>
            <a:off x="11704320" y="6455664"/>
            <a:ext cx="448056" cy="365125"/>
          </a:xfrm>
        </p:spPr>
        <p:txBody>
          <a:bodyPr>
            <a:normAutofit/>
          </a:bodyPr>
          <a:lstStyle/>
          <a:p>
            <a:pPr>
              <a:spcAft>
                <a:spcPts val="600"/>
              </a:spcAft>
            </a:pPr>
            <a:fld id="{D57F1E4F-1CFF-5643-939E-217C01CDF565}"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9C11493A-798E-291F-3C9E-483C8AF83ADB}"/>
              </a:ext>
            </a:extLst>
          </p:cNvPr>
          <p:cNvGraphicFramePr>
            <a:graphicFrameLocks noGrp="1"/>
          </p:cNvGraphicFramePr>
          <p:nvPr>
            <p:ph sz="quarter" idx="13"/>
            <p:extLst>
              <p:ext uri="{D42A27DB-BD31-4B8C-83A1-F6EECF244321}">
                <p14:modId xmlns:p14="http://schemas.microsoft.com/office/powerpoint/2010/main" val="204355921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815841"/>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BED00-8210-8831-C2E9-8BC427A0283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kern="1200">
                <a:solidFill>
                  <a:schemeClr val="tx1"/>
                </a:solidFill>
                <a:latin typeface="+mj-lt"/>
                <a:ea typeface="+mj-ea"/>
                <a:cs typeface="+mj-cs"/>
              </a:rPr>
              <a:t>PROTECTIVE COATINGS SEGMENT</a:t>
            </a:r>
          </a:p>
        </p:txBody>
      </p:sp>
      <p:sp>
        <p:nvSpPr>
          <p:cNvPr id="3" name="Text Placeholder 2">
            <a:extLst>
              <a:ext uri="{FF2B5EF4-FFF2-40B4-BE49-F238E27FC236}">
                <a16:creationId xmlns:a16="http://schemas.microsoft.com/office/drawing/2014/main" id="{356C46C4-F546-FBB4-84E5-B9E23A675F51}"/>
              </a:ext>
            </a:extLst>
          </p:cNvPr>
          <p:cNvSpPr>
            <a:spLocks noGrp="1"/>
          </p:cNvSpPr>
          <p:nvPr>
            <p:ph type="body" sz="half" idx="2"/>
          </p:nvPr>
        </p:nvSpPr>
        <p:spPr>
          <a:xfrm>
            <a:off x="1045028" y="3017522"/>
            <a:ext cx="9941319" cy="3124658"/>
          </a:xfrm>
        </p:spPr>
        <p:txBody>
          <a:bodyPr vert="horz" lIns="91440" tIns="45720" rIns="91440" bIns="45720" rtlCol="0" anchor="ctr">
            <a:normAutofit/>
          </a:bodyPr>
          <a:lstStyle/>
          <a:p>
            <a:pPr marL="171450" indent="-228600" fontAlgn="base">
              <a:spcBef>
                <a:spcPct val="50000"/>
              </a:spcBef>
              <a:spcAft>
                <a:spcPct val="0"/>
              </a:spcAft>
              <a:buSzPct val="160000"/>
              <a:buFont typeface="Arial" panose="020B0604020202020204" pitchFamily="34" charset="0"/>
              <a:buChar char="•"/>
              <a:defRPr/>
            </a:pPr>
            <a:r>
              <a:rPr lang="en-US" altLang="en-US" sz="1500" b="1" cap="all"/>
              <a:t>Enduro-Bond</a:t>
            </a:r>
            <a:r>
              <a:rPr lang="en-US" altLang="en-US" sz="1500" b="1" cap="all" baseline="30000"/>
              <a:t>®</a:t>
            </a:r>
            <a:r>
              <a:rPr lang="en-US" altLang="en-US" sz="1500" b="1" cap="all"/>
              <a:t> is a dry powder coating process that will make ductile iron and carbon steel valves perform like stainless steel. </a:t>
            </a:r>
          </a:p>
          <a:p>
            <a:pPr marL="171450" indent="-228600" fontAlgn="base">
              <a:spcBef>
                <a:spcPct val="50000"/>
              </a:spcBef>
              <a:spcAft>
                <a:spcPct val="0"/>
              </a:spcAft>
              <a:buSzPct val="160000"/>
              <a:buFont typeface="Arial" panose="020B0604020202020204" pitchFamily="34" charset="0"/>
              <a:buChar char="•"/>
              <a:defRPr/>
            </a:pPr>
            <a:r>
              <a:rPr lang="en-US" altLang="en-US" sz="1500" b="1" cap="all"/>
              <a:t>Protects where others fail.  Not a paint; it is more durable than plastics, ceramics and epoxy.</a:t>
            </a:r>
          </a:p>
          <a:p>
            <a:pPr marL="171450" indent="-228600" fontAlgn="base">
              <a:spcBef>
                <a:spcPct val="50000"/>
              </a:spcBef>
              <a:spcAft>
                <a:spcPct val="0"/>
              </a:spcAft>
              <a:buSzPct val="160000"/>
              <a:buFont typeface="Arial" panose="020B0604020202020204" pitchFamily="34" charset="0"/>
              <a:buChar char="•"/>
              <a:defRPr/>
            </a:pPr>
            <a:r>
              <a:rPr lang="en-US" altLang="en-US" sz="1500" b="1" cap="all"/>
              <a:t>Produces a smooth, even 1-2 mils of protective coating to all areas of metal parts.  </a:t>
            </a:r>
          </a:p>
          <a:p>
            <a:pPr marL="171450" indent="-228600" fontAlgn="base">
              <a:spcBef>
                <a:spcPct val="50000"/>
              </a:spcBef>
              <a:spcAft>
                <a:spcPct val="0"/>
              </a:spcAft>
              <a:buSzPct val="160000"/>
              <a:buFont typeface="Arial" panose="020B0604020202020204" pitchFamily="34" charset="0"/>
              <a:buChar char="•"/>
              <a:defRPr/>
            </a:pPr>
            <a:r>
              <a:rPr lang="en-US" altLang="en-US" sz="1500" b="1" cap="all"/>
              <a:t>Protects threads without compromising the makeup or tolerance of your connections.</a:t>
            </a:r>
          </a:p>
          <a:p>
            <a:pPr marL="171450" indent="-228600" fontAlgn="base">
              <a:spcBef>
                <a:spcPct val="50000"/>
              </a:spcBef>
              <a:spcAft>
                <a:spcPct val="0"/>
              </a:spcAft>
              <a:buSzPct val="160000"/>
              <a:buFont typeface="Arial" panose="020B0604020202020204" pitchFamily="34" charset="0"/>
              <a:buChar char="•"/>
              <a:defRPr/>
            </a:pPr>
            <a:r>
              <a:rPr lang="en-US" altLang="en-US" sz="1500" b="1" cap="all"/>
              <a:t>Resistant to salt water, H</a:t>
            </a:r>
            <a:r>
              <a:rPr lang="en-US" altLang="en-US" sz="1500" b="1" cap="all" baseline="-25000"/>
              <a:t>2</a:t>
            </a:r>
            <a:r>
              <a:rPr lang="en-US" altLang="en-US" sz="1500" b="1" cap="all"/>
              <a:t>S, carbon dioxide, oxygen and CO</a:t>
            </a:r>
            <a:r>
              <a:rPr lang="en-US" altLang="en-US" sz="1500" b="1" cap="all" baseline="-25000"/>
              <a:t>2</a:t>
            </a:r>
            <a:r>
              <a:rPr lang="en-US" altLang="en-US" sz="1500" b="1" cap="all"/>
              <a:t>.</a:t>
            </a:r>
          </a:p>
          <a:p>
            <a:pPr marL="171450" indent="-228600" fontAlgn="base">
              <a:spcBef>
                <a:spcPct val="50000"/>
              </a:spcBef>
              <a:spcAft>
                <a:spcPct val="0"/>
              </a:spcAft>
              <a:buSzPct val="160000"/>
              <a:buFont typeface="Arial" panose="020B0604020202020204" pitchFamily="34" charset="0"/>
              <a:buChar char="•"/>
              <a:defRPr/>
            </a:pPr>
            <a:r>
              <a:rPr lang="en-US" altLang="en-US" sz="1500" b="1" cap="all"/>
              <a:t>High temperature reaction (750-850ºF) allows high temperature stability, eliminates pin-holes in coating and has tensile strength greater than steel.</a:t>
            </a:r>
          </a:p>
          <a:p>
            <a:pPr marL="171450" indent="-228600" fontAlgn="base">
              <a:spcBef>
                <a:spcPct val="50000"/>
              </a:spcBef>
              <a:spcAft>
                <a:spcPct val="0"/>
              </a:spcAft>
              <a:buSzPct val="160000"/>
              <a:buFont typeface="Arial" panose="020B0604020202020204" pitchFamily="34" charset="0"/>
              <a:buChar char="•"/>
              <a:defRPr/>
            </a:pPr>
            <a:r>
              <a:rPr lang="en-US" altLang="en-US" sz="1500" b="1" cap="all"/>
              <a:t>Reduces operation expenses in production, refining and industrial processing.</a:t>
            </a:r>
            <a:endParaRPr lang="en-US" sz="1500" b="1" cap="all"/>
          </a:p>
          <a:p>
            <a:pPr indent="-228600">
              <a:buFont typeface="Arial" panose="020B0604020202020204" pitchFamily="34" charset="0"/>
              <a:buChar char="•"/>
            </a:pPr>
            <a:endParaRPr lang="en-US" sz="15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2AB3425-FF9F-62D0-DB8A-3F314E8FC3F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D57F1E4F-1CFF-5643-939E-217C01CDF565}" type="slidenum">
              <a:rPr lang="en-US"/>
              <a:pPr>
                <a:spcAft>
                  <a:spcPts val="600"/>
                </a:spcAft>
              </a:pPr>
              <a:t>14</a:t>
            </a:fld>
            <a:endParaRPr lang="en-US"/>
          </a:p>
        </p:txBody>
      </p:sp>
    </p:spTree>
    <p:extLst>
      <p:ext uri="{BB962C8B-B14F-4D97-AF65-F5344CB8AC3E}">
        <p14:creationId xmlns:p14="http://schemas.microsoft.com/office/powerpoint/2010/main" val="3253900919"/>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71F62F-EF02-4520-A76F-90DC56E359F1}"/>
              </a:ext>
            </a:extLst>
          </p:cNvPr>
          <p:cNvSpPr>
            <a:spLocks noGrp="1"/>
          </p:cNvSpPr>
          <p:nvPr>
            <p:ph type="title"/>
          </p:nvPr>
        </p:nvSpPr>
        <p:spPr>
          <a:xfrm>
            <a:off x="640080" y="325369"/>
            <a:ext cx="4368602" cy="1956841"/>
          </a:xfrm>
        </p:spPr>
        <p:txBody>
          <a:bodyPr anchor="b">
            <a:normAutofit/>
          </a:bodyPr>
          <a:lstStyle/>
          <a:p>
            <a:r>
              <a:rPr lang="en-US" sz="3800"/>
              <a:t>EES 2023 PROTECTIVE COATING STRATEGY</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BDDC33E-F9D2-414C-BCE3-0E763E29AC67}"/>
              </a:ext>
            </a:extLst>
          </p:cNvPr>
          <p:cNvSpPr>
            <a:spLocks noGrp="1"/>
          </p:cNvSpPr>
          <p:nvPr>
            <p:ph idx="1"/>
          </p:nvPr>
        </p:nvSpPr>
        <p:spPr>
          <a:xfrm>
            <a:off x="640080" y="2872899"/>
            <a:ext cx="4243589" cy="3320668"/>
          </a:xfrm>
        </p:spPr>
        <p:txBody>
          <a:bodyPr>
            <a:normAutofit/>
          </a:bodyPr>
          <a:lstStyle/>
          <a:p>
            <a:pPr marL="0" marR="0">
              <a:spcBef>
                <a:spcPts val="0"/>
              </a:spcBef>
              <a:spcAft>
                <a:spcPts val="0"/>
              </a:spcAft>
            </a:pPr>
            <a:r>
              <a:rPr lang="en-US" sz="1900" b="1" dirty="0"/>
              <a:t>Adding additional sales reps in California </a:t>
            </a:r>
          </a:p>
          <a:p>
            <a:pPr marL="0" marR="0">
              <a:spcBef>
                <a:spcPts val="0"/>
              </a:spcBef>
              <a:spcAft>
                <a:spcPts val="0"/>
              </a:spcAft>
            </a:pPr>
            <a:r>
              <a:rPr lang="en-US" sz="1900" b="1" dirty="0"/>
              <a:t>Increasing sales staff with new hire in Louisiana</a:t>
            </a:r>
          </a:p>
          <a:p>
            <a:pPr marL="0" marR="0">
              <a:spcBef>
                <a:spcPts val="0"/>
              </a:spcBef>
              <a:spcAft>
                <a:spcPts val="0"/>
              </a:spcAft>
            </a:pPr>
            <a:r>
              <a:rPr lang="en-US" sz="1900" b="1" dirty="0"/>
              <a:t>Focus on gaining customers outside of oil and gas industry</a:t>
            </a:r>
          </a:p>
          <a:p>
            <a:pPr marL="0" marR="0">
              <a:spcBef>
                <a:spcPts val="0"/>
              </a:spcBef>
              <a:spcAft>
                <a:spcPts val="0"/>
              </a:spcAft>
            </a:pPr>
            <a:r>
              <a:rPr lang="en-US" sz="1900" b="1" dirty="0"/>
              <a:t>International Coating Representative agreement with AMSAT International, Inc December 2022 to rep Enduro-Bond coating in Korea.</a:t>
            </a:r>
          </a:p>
          <a:p>
            <a:pPr marL="0" marR="0">
              <a:spcBef>
                <a:spcPts val="0"/>
              </a:spcBef>
              <a:spcAft>
                <a:spcPts val="0"/>
              </a:spcAft>
            </a:pPr>
            <a:endParaRPr lang="en-US" sz="1900" b="1" dirty="0"/>
          </a:p>
          <a:p>
            <a:pPr marL="0" marR="0">
              <a:spcBef>
                <a:spcPts val="0"/>
              </a:spcBef>
              <a:spcAft>
                <a:spcPts val="0"/>
              </a:spcAft>
            </a:pPr>
            <a:endParaRPr lang="en-US" sz="1900" b="1" dirty="0"/>
          </a:p>
          <a:p>
            <a:pPr marL="0" marR="0">
              <a:spcBef>
                <a:spcPts val="0"/>
              </a:spcBef>
              <a:spcAft>
                <a:spcPts val="0"/>
              </a:spcAft>
            </a:pPr>
            <a:endParaRPr lang="en-US" sz="1900" b="1" dirty="0"/>
          </a:p>
          <a:p>
            <a:pPr marL="251460" marR="0" indent="-342900">
              <a:spcBef>
                <a:spcPts val="0"/>
              </a:spcBef>
              <a:spcAft>
                <a:spcPts val="0"/>
              </a:spcAft>
              <a:buFont typeface="Wingdings" panose="05000000000000000000" pitchFamily="2" charset="2"/>
              <a:buChar cha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pic>
        <p:nvPicPr>
          <p:cNvPr id="17" name="Picture 5" descr="Oil refinery against blue sky">
            <a:extLst>
              <a:ext uri="{FF2B5EF4-FFF2-40B4-BE49-F238E27FC236}">
                <a16:creationId xmlns:a16="http://schemas.microsoft.com/office/drawing/2014/main" id="{A2039455-C495-FAB0-1872-CC3D95D2088C}"/>
              </a:ext>
            </a:extLst>
          </p:cNvPr>
          <p:cNvPicPr>
            <a:picLocks noChangeAspect="1"/>
          </p:cNvPicPr>
          <p:nvPr/>
        </p:nvPicPr>
        <p:blipFill rotWithShape="1">
          <a:blip r:embed="rId2"/>
          <a:srcRect l="25928" r="176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lide Number Placeholder 1">
            <a:extLst>
              <a:ext uri="{FF2B5EF4-FFF2-40B4-BE49-F238E27FC236}">
                <a16:creationId xmlns:a16="http://schemas.microsoft.com/office/drawing/2014/main" id="{7E379CE0-99BD-4057-9644-ED03CDAA6090}"/>
              </a:ext>
            </a:extLst>
          </p:cNvPr>
          <p:cNvSpPr>
            <a:spLocks noGrp="1"/>
          </p:cNvSpPr>
          <p:nvPr>
            <p:ph type="sldNum" sz="quarter" idx="12"/>
          </p:nvPr>
        </p:nvSpPr>
        <p:spPr>
          <a:xfrm>
            <a:off x="10439400" y="6356350"/>
            <a:ext cx="914400" cy="365125"/>
          </a:xfrm>
        </p:spPr>
        <p:txBody>
          <a:bodyPr>
            <a:normAutofit/>
          </a:bodyPr>
          <a:lstStyle/>
          <a:p>
            <a:pPr>
              <a:spcAft>
                <a:spcPts val="600"/>
              </a:spcAft>
            </a:pPr>
            <a:fld id="{D57F1E4F-1CFF-5643-939E-217C01CDF565}"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4253603580"/>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6" name="Rectangle 1062">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7" name="Group 1064">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066" name="Freeform: Shape 1065">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78" name="Freeform: Shape 1066">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68" name="Freeform: Shape 1067">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79" name="Freeform: Shape 1068">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71" name="Group 1070">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1072" name="Freeform: Shape 1071">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Freeform: Shape 1072">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Freeform: Shape 1073">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Freeform: Shape 1074">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AEE737C-91E8-73B3-5B86-BF9C833DBDBA}"/>
              </a:ext>
            </a:extLst>
          </p:cNvPr>
          <p:cNvSpPr>
            <a:spLocks noGrp="1"/>
          </p:cNvSpPr>
          <p:nvPr>
            <p:ph type="title"/>
          </p:nvPr>
        </p:nvSpPr>
        <p:spPr>
          <a:xfrm>
            <a:off x="254509" y="2101466"/>
            <a:ext cx="5145024" cy="1454051"/>
          </a:xfrm>
        </p:spPr>
        <p:txBody>
          <a:bodyPr vert="horz" lIns="91440" tIns="45720" rIns="91440" bIns="45720" rtlCol="0" anchor="b">
            <a:normAutofit/>
          </a:bodyPr>
          <a:lstStyle/>
          <a:p>
            <a:r>
              <a:rPr lang="en-US" sz="1700">
                <a:solidFill>
                  <a:schemeClr val="tx2"/>
                </a:solidFill>
              </a:rPr>
              <a:t>EST AG PRODUCTS</a:t>
            </a:r>
            <a:br>
              <a:rPr lang="en-US" sz="1700">
                <a:solidFill>
                  <a:schemeClr val="tx2"/>
                </a:solidFill>
              </a:rPr>
            </a:br>
            <a:r>
              <a:rPr lang="en-US" sz="1700">
                <a:solidFill>
                  <a:schemeClr val="tx2"/>
                </a:solidFill>
                <a:latin typeface="Arial" panose="020B0604020202020204" pitchFamily="34" charset="0"/>
                <a:cs typeface="Arial" panose="020B0604020202020204" pitchFamily="34" charset="0"/>
              </a:rPr>
              <a:t>Microbe &amp; Enzyme based Farm &amp; Ranch products</a:t>
            </a:r>
            <a:br>
              <a:rPr lang="en-US" sz="1700">
                <a:solidFill>
                  <a:schemeClr val="tx2"/>
                </a:solidFill>
              </a:rPr>
            </a:br>
            <a:br>
              <a:rPr lang="en-US" sz="1700">
                <a:solidFill>
                  <a:schemeClr val="tx2"/>
                </a:solidFill>
              </a:rPr>
            </a:br>
            <a:r>
              <a:rPr lang="en-US" sz="1700">
                <a:solidFill>
                  <a:schemeClr val="tx2"/>
                </a:solidFill>
              </a:rPr>
              <a:t> </a:t>
            </a:r>
            <a:endParaRPr lang="en-US" sz="1700" dirty="0">
              <a:solidFill>
                <a:schemeClr val="tx2"/>
              </a:solidFill>
            </a:endParaRPr>
          </a:p>
        </p:txBody>
      </p:sp>
      <p:pic>
        <p:nvPicPr>
          <p:cNvPr id="13" name="Picture 12">
            <a:extLst>
              <a:ext uri="{FF2B5EF4-FFF2-40B4-BE49-F238E27FC236}">
                <a16:creationId xmlns:a16="http://schemas.microsoft.com/office/drawing/2014/main" id="{7C1A23C8-6233-225B-F19F-270CF900F689}"/>
              </a:ext>
            </a:extLst>
          </p:cNvPr>
          <p:cNvPicPr>
            <a:picLocks noChangeAspect="1"/>
          </p:cNvPicPr>
          <p:nvPr/>
        </p:nvPicPr>
        <p:blipFill>
          <a:blip r:embed="rId2"/>
          <a:stretch>
            <a:fillRect/>
          </a:stretch>
        </p:blipFill>
        <p:spPr>
          <a:xfrm>
            <a:off x="1828800" y="136525"/>
            <a:ext cx="8061647" cy="2004015"/>
          </a:xfrm>
          <a:prstGeom prst="rect">
            <a:avLst/>
          </a:prstGeom>
        </p:spPr>
      </p:pic>
      <p:sp>
        <p:nvSpPr>
          <p:cNvPr id="1042" name="Content Placeholder 1041">
            <a:extLst>
              <a:ext uri="{FF2B5EF4-FFF2-40B4-BE49-F238E27FC236}">
                <a16:creationId xmlns:a16="http://schemas.microsoft.com/office/drawing/2014/main" id="{3A975104-BC41-C2E4-BCDA-F766F84B1C59}"/>
              </a:ext>
            </a:extLst>
          </p:cNvPr>
          <p:cNvSpPr>
            <a:spLocks noGrp="1"/>
          </p:cNvSpPr>
          <p:nvPr>
            <p:ph sz="quarter" idx="13"/>
          </p:nvPr>
        </p:nvSpPr>
        <p:spPr>
          <a:xfrm>
            <a:off x="235046" y="3494197"/>
            <a:ext cx="4553909" cy="3639289"/>
          </a:xfrm>
        </p:spPr>
        <p:txBody>
          <a:bodyPr anchor="ctr">
            <a:normAutofit/>
          </a:bodyPr>
          <a:lstStyle/>
          <a:p>
            <a:pPr marL="0" indent="0">
              <a:buNone/>
            </a:pPr>
            <a:r>
              <a:rPr lang="en-US" sz="1800" b="1">
                <a:solidFill>
                  <a:schemeClr val="tx2"/>
                </a:solidFill>
                <a:latin typeface="Arial" panose="020B0604020202020204" pitchFamily="34" charset="0"/>
                <a:cs typeface="Arial" panose="020B0604020202020204" pitchFamily="34" charset="0"/>
              </a:rPr>
              <a:t> WonderScent odor eliminator</a:t>
            </a:r>
          </a:p>
          <a:p>
            <a:pPr marL="0" indent="0">
              <a:buNone/>
            </a:pPr>
            <a:r>
              <a:rPr lang="en-US" sz="1800" b="1">
                <a:solidFill>
                  <a:schemeClr val="tx2"/>
                </a:solidFill>
                <a:latin typeface="Arial" panose="020B0604020202020204" pitchFamily="34" charset="0"/>
                <a:cs typeface="Arial" panose="020B0604020202020204" pitchFamily="34" charset="0"/>
              </a:rPr>
              <a:t>Terra Secure liquid organic fertilizer</a:t>
            </a:r>
          </a:p>
          <a:p>
            <a:pPr marL="0" indent="0">
              <a:buNone/>
            </a:pPr>
            <a:r>
              <a:rPr lang="en-US" sz="1800" b="1">
                <a:solidFill>
                  <a:schemeClr val="tx2"/>
                </a:solidFill>
                <a:latin typeface="Arial" panose="020B0604020202020204" pitchFamily="34" charset="0"/>
                <a:cs typeface="Arial" panose="020B0604020202020204" pitchFamily="34" charset="0"/>
              </a:rPr>
              <a:t>Pigs in Z Blanket pig farrowing product</a:t>
            </a:r>
          </a:p>
          <a:p>
            <a:pPr marL="0" indent="0">
              <a:buNone/>
            </a:pPr>
            <a:r>
              <a:rPr lang="en-US" sz="1800" b="1">
                <a:solidFill>
                  <a:schemeClr val="tx2"/>
                </a:solidFill>
                <a:latin typeface="Arial" panose="020B0604020202020204" pitchFamily="34" charset="0"/>
                <a:cs typeface="Arial" panose="020B0604020202020204" pitchFamily="34" charset="0"/>
              </a:rPr>
              <a:t>BioBlend feed additive probiotic supplement </a:t>
            </a:r>
          </a:p>
          <a:p>
            <a:pPr marL="0" indent="0">
              <a:buNone/>
            </a:pPr>
            <a:r>
              <a:rPr lang="en-US" sz="1800" b="1">
                <a:solidFill>
                  <a:schemeClr val="tx2"/>
                </a:solidFill>
                <a:latin typeface="Arial" panose="020B0604020202020204" pitchFamily="34" charset="0"/>
                <a:cs typeface="Arial" panose="020B0604020202020204" pitchFamily="34" charset="0"/>
              </a:rPr>
              <a:t> </a:t>
            </a:r>
          </a:p>
          <a:p>
            <a:pPr marL="0" indent="0">
              <a:buNone/>
            </a:pPr>
            <a:r>
              <a:rPr lang="en-US" sz="1800" b="1">
                <a:solidFill>
                  <a:schemeClr val="tx2"/>
                </a:solidFill>
                <a:latin typeface="Arial" panose="020B0604020202020204" pitchFamily="34" charset="0"/>
                <a:cs typeface="Arial" panose="020B0604020202020204" pitchFamily="34" charset="0"/>
              </a:rPr>
              <a:t> </a:t>
            </a:r>
          </a:p>
          <a:p>
            <a:endParaRPr lang="en-US" sz="1800" dirty="0">
              <a:solidFill>
                <a:schemeClr val="tx2"/>
              </a:solidFill>
            </a:endParaRPr>
          </a:p>
        </p:txBody>
      </p:sp>
      <p:pic>
        <p:nvPicPr>
          <p:cNvPr id="5" name="Content Placeholder 4" descr="Green field of crops with blue sky for IoT smart crop connectivity - Pycom">
            <a:extLst>
              <a:ext uri="{FF2B5EF4-FFF2-40B4-BE49-F238E27FC236}">
                <a16:creationId xmlns:a16="http://schemas.microsoft.com/office/drawing/2014/main" id="{ACDA4B21-F747-B078-9F41-7902AC8F7E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96" r="1" b="1"/>
          <a:stretch/>
        </p:blipFill>
        <p:spPr bwMode="auto">
          <a:xfrm>
            <a:off x="5531371" y="2140540"/>
            <a:ext cx="6536490" cy="47174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11EB46C-E27F-6FB5-4D2F-A89DCB5F1B79}"/>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D57F1E4F-1CFF-5643-939E-217C01CDF565}" type="slidenum">
              <a:rPr lang="en-US" smtClean="0"/>
              <a:pPr defTabSz="914400">
                <a:spcAft>
                  <a:spcPts val="600"/>
                </a:spcAft>
              </a:pPr>
              <a:t>16</a:t>
            </a:fld>
            <a:endParaRPr lang="en-US"/>
          </a:p>
        </p:txBody>
      </p:sp>
    </p:spTree>
    <p:extLst>
      <p:ext uri="{BB962C8B-B14F-4D97-AF65-F5344CB8AC3E}">
        <p14:creationId xmlns:p14="http://schemas.microsoft.com/office/powerpoint/2010/main" val="4292490143"/>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rnfields with bright sky">
            <a:extLst>
              <a:ext uri="{FF2B5EF4-FFF2-40B4-BE49-F238E27FC236}">
                <a16:creationId xmlns:a16="http://schemas.microsoft.com/office/drawing/2014/main" id="{F4C7B074-E17F-C6F7-0703-2F3D791E5590}"/>
              </a:ext>
            </a:extLst>
          </p:cNvPr>
          <p:cNvPicPr>
            <a:picLocks noChangeAspect="1"/>
          </p:cNvPicPr>
          <p:nvPr/>
        </p:nvPicPr>
        <p:blipFill rotWithShape="1">
          <a:blip r:embed="rId2"/>
          <a:srcRect l="19595" t="6483" r="1503"/>
          <a:stretch/>
        </p:blipFill>
        <p:spPr>
          <a:xfrm>
            <a:off x="20" y="10"/>
            <a:ext cx="8668492" cy="6857990"/>
          </a:xfrm>
          <a:prstGeom prst="rect">
            <a:avLst/>
          </a:prstGeom>
        </p:spPr>
      </p:pic>
      <p:sp>
        <p:nvSpPr>
          <p:cNvPr id="13" name="Rectangle 12">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8074B0-E535-4AEE-A55C-05EA144A1941}"/>
              </a:ext>
            </a:extLst>
          </p:cNvPr>
          <p:cNvSpPr>
            <a:spLocks noGrp="1"/>
          </p:cNvSpPr>
          <p:nvPr>
            <p:ph type="title"/>
          </p:nvPr>
        </p:nvSpPr>
        <p:spPr>
          <a:xfrm>
            <a:off x="8370470" y="1161288"/>
            <a:ext cx="3438144" cy="1124712"/>
          </a:xfrm>
        </p:spPr>
        <p:txBody>
          <a:bodyPr anchor="b">
            <a:normAutofit/>
          </a:bodyPr>
          <a:lstStyle/>
          <a:p>
            <a:r>
              <a:rPr lang="en-US" sz="2400"/>
              <a:t>EES 2023 AG SEGMENT STRATEGY (MICROBES/ENZYMES)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D2370CE-28E3-42C1-BDD9-DE1516CD1BED}"/>
              </a:ext>
            </a:extLst>
          </p:cNvPr>
          <p:cNvSpPr>
            <a:spLocks noGrp="1"/>
          </p:cNvSpPr>
          <p:nvPr>
            <p:ph idx="1"/>
          </p:nvPr>
        </p:nvSpPr>
        <p:spPr>
          <a:xfrm>
            <a:off x="8370470" y="2718054"/>
            <a:ext cx="3438906" cy="3207258"/>
          </a:xfrm>
        </p:spPr>
        <p:txBody>
          <a:bodyPr anchor="t">
            <a:normAutofit fontScale="92500" lnSpcReduction="10000"/>
          </a:bodyPr>
          <a:lstStyle/>
          <a:p>
            <a:pPr marL="0" indent="0">
              <a:buNone/>
            </a:pPr>
            <a:endParaRPr lang="en-US" sz="1700" b="1" dirty="0"/>
          </a:p>
          <a:p>
            <a:pPr>
              <a:buFont typeface="Wingdings" panose="05000000000000000000" pitchFamily="2" charset="2"/>
              <a:buChar char="§"/>
            </a:pPr>
            <a:r>
              <a:rPr lang="en-US" sz="1700" dirty="0"/>
              <a:t>Continue to develop revenue outside the oil and gas industry</a:t>
            </a:r>
          </a:p>
          <a:p>
            <a:pPr>
              <a:buFont typeface="Wingdings" panose="05000000000000000000" pitchFamily="2" charset="2"/>
              <a:buChar char="§"/>
            </a:pPr>
            <a:r>
              <a:rPr lang="en-US" sz="1700" dirty="0"/>
              <a:t>Manufacture and market Terra Secure liquid fertilizer</a:t>
            </a:r>
          </a:p>
          <a:p>
            <a:pPr>
              <a:buFont typeface="Wingdings" panose="05000000000000000000" pitchFamily="2" charset="2"/>
              <a:buChar char="§"/>
            </a:pPr>
            <a:r>
              <a:rPr lang="en-US" sz="1700" dirty="0"/>
              <a:t>Manufacture &amp; market WonderScent (now in 56 stores in Oklahoma)</a:t>
            </a:r>
          </a:p>
          <a:p>
            <a:pPr>
              <a:buFont typeface="Wingdings" panose="05000000000000000000" pitchFamily="2" charset="2"/>
              <a:buChar char="§"/>
            </a:pPr>
            <a:r>
              <a:rPr lang="en-US" sz="1700" dirty="0"/>
              <a:t>Distributor for LOCUS Ag products in Oklahoma   </a:t>
            </a:r>
          </a:p>
          <a:p>
            <a:pPr>
              <a:buFont typeface="Wingdings" panose="05000000000000000000" pitchFamily="2" charset="2"/>
              <a:buChar char="§"/>
            </a:pPr>
            <a:r>
              <a:rPr lang="en-US" sz="1700" dirty="0"/>
              <a:t>Manufacture &amp; market </a:t>
            </a:r>
            <a:r>
              <a:rPr lang="en-US" sz="1700" dirty="0" err="1"/>
              <a:t>BioBlend</a:t>
            </a:r>
            <a:r>
              <a:rPr lang="en-US" sz="1700" dirty="0"/>
              <a:t> animal probiotic supplements</a:t>
            </a:r>
          </a:p>
          <a:p>
            <a:pPr>
              <a:buFont typeface="Wingdings" panose="05000000000000000000" pitchFamily="2" charset="2"/>
              <a:buChar char="Ø"/>
            </a:pPr>
            <a:endParaRPr lang="en-US" sz="1700" dirty="0"/>
          </a:p>
          <a:p>
            <a:pPr>
              <a:buFont typeface="Wingdings" panose="05000000000000000000" pitchFamily="2" charset="2"/>
              <a:buChar char="Ø"/>
            </a:pPr>
            <a:endParaRPr lang="en-US" sz="1700" dirty="0"/>
          </a:p>
        </p:txBody>
      </p:sp>
      <p:sp>
        <p:nvSpPr>
          <p:cNvPr id="4" name="Slide Number Placeholder 3">
            <a:extLst>
              <a:ext uri="{FF2B5EF4-FFF2-40B4-BE49-F238E27FC236}">
                <a16:creationId xmlns:a16="http://schemas.microsoft.com/office/drawing/2014/main" id="{2AC5CFCD-8CD6-43B8-87A4-B9BAF37A186F}"/>
              </a:ext>
            </a:extLst>
          </p:cNvPr>
          <p:cNvSpPr>
            <a:spLocks noGrp="1"/>
          </p:cNvSpPr>
          <p:nvPr>
            <p:ph type="sldNum" sz="quarter" idx="12"/>
          </p:nvPr>
        </p:nvSpPr>
        <p:spPr>
          <a:xfrm>
            <a:off x="9077706" y="6356350"/>
            <a:ext cx="2743200" cy="365125"/>
          </a:xfrm>
        </p:spPr>
        <p:txBody>
          <a:bodyPr>
            <a:normAutofit/>
          </a:bodyPr>
          <a:lstStyle/>
          <a:p>
            <a:pPr>
              <a:spcAft>
                <a:spcPts val="600"/>
              </a:spcAft>
            </a:pPr>
            <a:fld id="{D57F1E4F-1CFF-5643-939E-217C01CDF565}" type="slidenum">
              <a:rPr lang="en-US">
                <a:solidFill>
                  <a:schemeClr val="tx1">
                    <a:lumMod val="50000"/>
                    <a:lumOff val="50000"/>
                  </a:schemeClr>
                </a:solidFill>
              </a:rPr>
              <a:pPr>
                <a:spcAft>
                  <a:spcPts val="600"/>
                </a:spcAft>
              </a:pPr>
              <a:t>17</a:t>
            </a:fld>
            <a:endParaRPr lang="en-US">
              <a:solidFill>
                <a:schemeClr val="tx1">
                  <a:lumMod val="50000"/>
                  <a:lumOff val="50000"/>
                </a:schemeClr>
              </a:solidFill>
            </a:endParaRPr>
          </a:p>
        </p:txBody>
      </p:sp>
    </p:spTree>
    <p:extLst>
      <p:ext uri="{BB962C8B-B14F-4D97-AF65-F5344CB8AC3E}">
        <p14:creationId xmlns:p14="http://schemas.microsoft.com/office/powerpoint/2010/main" val="820247231"/>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D5F932-BF11-461C-9296-2F36C3FB4597}"/>
              </a:ext>
            </a:extLst>
          </p:cNvPr>
          <p:cNvSpPr>
            <a:spLocks noGrp="1"/>
          </p:cNvSpPr>
          <p:nvPr>
            <p:ph type="title"/>
          </p:nvPr>
        </p:nvSpPr>
        <p:spPr>
          <a:xfrm>
            <a:off x="838200" y="4435052"/>
            <a:ext cx="3093720" cy="1645920"/>
          </a:xfrm>
        </p:spPr>
        <p:txBody>
          <a:bodyPr>
            <a:normAutofit/>
          </a:bodyPr>
          <a:lstStyle/>
          <a:p>
            <a:r>
              <a:rPr lang="en-US" sz="2200">
                <a:effectLst>
                  <a:outerShdw blurRad="38100" dist="38100" dir="2700000" algn="tl">
                    <a:srgbClr val="000000">
                      <a:alpha val="43137"/>
                    </a:srgbClr>
                  </a:outerShdw>
                </a:effectLst>
              </a:rPr>
              <a:t>	</a:t>
            </a:r>
            <a:br>
              <a:rPr lang="en-US" sz="2200">
                <a:effectLst>
                  <a:outerShdw blurRad="38100" dist="38100" dir="2700000" algn="tl">
                    <a:srgbClr val="000000">
                      <a:alpha val="43137"/>
                    </a:srgbClr>
                  </a:outerShdw>
                </a:effectLst>
              </a:rPr>
            </a:br>
            <a:r>
              <a:rPr lang="en-US" sz="2200">
                <a:effectLst>
                  <a:outerShdw blurRad="38100" dist="38100" dir="2700000" algn="tl">
                    <a:srgbClr val="000000">
                      <a:alpha val="43137"/>
                    </a:srgbClr>
                  </a:outerShdw>
                </a:effectLst>
              </a:rPr>
              <a:t>EQUIPMENT MANUFACTURING </a:t>
            </a:r>
            <a:br>
              <a:rPr lang="en-US" sz="2200">
                <a:effectLst>
                  <a:outerShdw blurRad="38100" dist="38100" dir="2700000" algn="tl">
                    <a:srgbClr val="000000">
                      <a:alpha val="43137"/>
                    </a:srgbClr>
                  </a:outerShdw>
                </a:effectLst>
              </a:rPr>
            </a:br>
            <a:r>
              <a:rPr lang="en-US" sz="2200">
                <a:effectLst>
                  <a:outerShdw blurRad="38100" dist="38100" dir="2700000" algn="tl">
                    <a:srgbClr val="000000">
                      <a:alpha val="43137"/>
                    </a:srgbClr>
                  </a:outerShdw>
                </a:effectLst>
              </a:rPr>
              <a:t>VORTEX JOINT VENTURE</a:t>
            </a:r>
            <a:br>
              <a:rPr lang="en-US" sz="2200">
                <a:effectLst>
                  <a:outerShdw blurRad="38100" dist="38100" dir="2700000" algn="tl">
                    <a:srgbClr val="000000">
                      <a:alpha val="43137"/>
                    </a:srgbClr>
                  </a:outerShdw>
                </a:effectLst>
              </a:rPr>
            </a:br>
            <a:r>
              <a:rPr lang="en-US" sz="2200">
                <a:effectLst>
                  <a:outerShdw blurRad="38100" dist="38100" dir="2700000" algn="tl">
                    <a:srgbClr val="000000">
                      <a:alpha val="43137"/>
                    </a:srgbClr>
                  </a:outerShdw>
                </a:effectLst>
              </a:rPr>
              <a:t> </a:t>
            </a:r>
          </a:p>
        </p:txBody>
      </p:sp>
      <p:pic>
        <p:nvPicPr>
          <p:cNvPr id="5" name="Picture 4">
            <a:extLst>
              <a:ext uri="{FF2B5EF4-FFF2-40B4-BE49-F238E27FC236}">
                <a16:creationId xmlns:a16="http://schemas.microsoft.com/office/drawing/2014/main" id="{622385A2-F7D6-4A93-B8CB-43CEB94387FF}"/>
              </a:ext>
            </a:extLst>
          </p:cNvPr>
          <p:cNvPicPr>
            <a:picLocks noChangeAspect="1"/>
          </p:cNvPicPr>
          <p:nvPr/>
        </p:nvPicPr>
        <p:blipFill rotWithShape="1">
          <a:blip r:embed="rId2"/>
          <a:srcRect r="42703" b="-1"/>
          <a:stretch/>
        </p:blipFill>
        <p:spPr>
          <a:xfrm rot="5400000">
            <a:off x="-36576" y="36570"/>
            <a:ext cx="4005072" cy="3931920"/>
          </a:xfrm>
          <a:prstGeom prst="rect">
            <a:avLst/>
          </a:prstGeom>
        </p:spPr>
      </p:pic>
      <p:pic>
        <p:nvPicPr>
          <p:cNvPr id="6" name="Picture 5">
            <a:extLst>
              <a:ext uri="{FF2B5EF4-FFF2-40B4-BE49-F238E27FC236}">
                <a16:creationId xmlns:a16="http://schemas.microsoft.com/office/drawing/2014/main" id="{21A0478C-1CC2-42FB-A175-B3B30F58416A}"/>
              </a:ext>
            </a:extLst>
          </p:cNvPr>
          <p:cNvPicPr>
            <a:picLocks noChangeAspect="1"/>
          </p:cNvPicPr>
          <p:nvPr/>
        </p:nvPicPr>
        <p:blipFill rotWithShape="1">
          <a:blip r:embed="rId3"/>
          <a:srcRect l="73" r="1510" b="3"/>
          <a:stretch/>
        </p:blipFill>
        <p:spPr>
          <a:xfrm>
            <a:off x="4130040" y="6"/>
            <a:ext cx="3931920" cy="4005071"/>
          </a:xfrm>
          <a:prstGeom prst="rect">
            <a:avLst/>
          </a:prstGeom>
        </p:spPr>
      </p:pic>
      <p:sp>
        <p:nvSpPr>
          <p:cNvPr id="17" name="Rectangle 16">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8D74966-D98B-449C-8137-41E20877665C}"/>
              </a:ext>
            </a:extLst>
          </p:cNvPr>
          <p:cNvSpPr>
            <a:spLocks noGrp="1"/>
          </p:cNvSpPr>
          <p:nvPr>
            <p:ph sz="quarter" idx="13"/>
          </p:nvPr>
        </p:nvSpPr>
        <p:spPr>
          <a:xfrm>
            <a:off x="4380266" y="4435052"/>
            <a:ext cx="7104188" cy="1645920"/>
          </a:xfrm>
        </p:spPr>
        <p:txBody>
          <a:bodyPr anchor="ctr">
            <a:normAutofit/>
          </a:bodyPr>
          <a:lstStyle/>
          <a:p>
            <a:pPr marL="0" indent="0">
              <a:buNone/>
            </a:pPr>
            <a:r>
              <a:rPr lang="en-US" sz="1800" b="1"/>
              <a:t>Vortex</a:t>
            </a:r>
            <a:r>
              <a:rPr lang="en-US" sz="1800"/>
              <a:t> Premium coated pump barrel operation   </a:t>
            </a:r>
          </a:p>
          <a:p>
            <a:pPr marL="0" indent="0">
              <a:buNone/>
            </a:pPr>
            <a:r>
              <a:rPr lang="en-US" sz="1800" b="1"/>
              <a:t>Vortex</a:t>
            </a:r>
            <a:r>
              <a:rPr lang="en-US" sz="1800"/>
              <a:t> provides a product that is lower cost and provides superior service to the oil and gas producer.</a:t>
            </a:r>
          </a:p>
        </p:txBody>
      </p:sp>
      <p:sp>
        <p:nvSpPr>
          <p:cNvPr id="4" name="Slide Number Placeholder 3"/>
          <p:cNvSpPr>
            <a:spLocks noGrp="1"/>
          </p:cNvSpPr>
          <p:nvPr>
            <p:ph type="sldNum" sz="quarter" idx="12"/>
          </p:nvPr>
        </p:nvSpPr>
        <p:spPr>
          <a:xfrm>
            <a:off x="8610600" y="6356350"/>
            <a:ext cx="2873854" cy="365125"/>
          </a:xfrm>
        </p:spPr>
        <p:txBody>
          <a:bodyPr>
            <a:normAutofit/>
          </a:bodyPr>
          <a:lstStyle/>
          <a:p>
            <a:pPr>
              <a:spcAft>
                <a:spcPts val="600"/>
              </a:spcAft>
            </a:pPr>
            <a:fld id="{D57F1E4F-1CFF-5643-939E-217C01CDF565}" type="slidenum">
              <a:rPr lang="en-US">
                <a:solidFill>
                  <a:schemeClr val="tx1">
                    <a:lumMod val="50000"/>
                    <a:lumOff val="50000"/>
                  </a:schemeClr>
                </a:solidFill>
              </a:rPr>
              <a:pPr>
                <a:spcAft>
                  <a:spcPts val="600"/>
                </a:spcAft>
              </a:pPr>
              <a:t>18</a:t>
            </a:fld>
            <a:endParaRPr lang="en-US">
              <a:solidFill>
                <a:schemeClr val="tx1">
                  <a:lumMod val="50000"/>
                  <a:lumOff val="50000"/>
                </a:schemeClr>
              </a:solidFill>
            </a:endParaRPr>
          </a:p>
        </p:txBody>
      </p:sp>
      <p:pic>
        <p:nvPicPr>
          <p:cNvPr id="2050" name="Picture 2">
            <a:extLst>
              <a:ext uri="{FF2B5EF4-FFF2-40B4-BE49-F238E27FC236}">
                <a16:creationId xmlns:a16="http://schemas.microsoft.com/office/drawing/2014/main" id="{7CA02AEF-476B-CA80-F731-20D594B99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482" y="419724"/>
            <a:ext cx="3312381" cy="300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70157"/>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5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58">
            <a:extLst>
              <a:ext uri="{FF2B5EF4-FFF2-40B4-BE49-F238E27FC236}">
                <a16:creationId xmlns:a16="http://schemas.microsoft.com/office/drawing/2014/main" id="{6B3A6FBD-2A4A-44EB-93D6-CC5E6085B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0013"/>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F932-BF11-461C-9296-2F36C3FB4597}"/>
              </a:ext>
            </a:extLst>
          </p:cNvPr>
          <p:cNvSpPr>
            <a:spLocks noGrp="1"/>
          </p:cNvSpPr>
          <p:nvPr>
            <p:ph type="title"/>
          </p:nvPr>
        </p:nvSpPr>
        <p:spPr>
          <a:xfrm>
            <a:off x="422898" y="302859"/>
            <a:ext cx="5011380" cy="2882980"/>
          </a:xfrm>
        </p:spPr>
        <p:txBody>
          <a:bodyPr anchor="b">
            <a:normAutofit/>
          </a:bodyPr>
          <a:lstStyle/>
          <a:p>
            <a:r>
              <a:rPr lang="en-US" sz="1200" b="1" dirty="0"/>
              <a:t>Vortex</a:t>
            </a:r>
            <a:r>
              <a:rPr lang="en-US" sz="1200" dirty="0"/>
              <a:t> Premium coated pump barrel operation</a:t>
            </a:r>
            <a:br>
              <a:rPr lang="en-US" sz="1200" dirty="0"/>
            </a:br>
            <a:r>
              <a:rPr lang="en-US" sz="1200" dirty="0"/>
              <a:t>   </a:t>
            </a:r>
            <a:br>
              <a:rPr lang="en-US" sz="1200" dirty="0"/>
            </a:br>
            <a:r>
              <a:rPr lang="en-US" sz="1200" dirty="0">
                <a:effectLst>
                  <a:outerShdw blurRad="38100" dist="38100" dir="2700000" algn="tl">
                    <a:srgbClr val="000000">
                      <a:alpha val="43137"/>
                    </a:srgbClr>
                  </a:outerShdw>
                </a:effectLst>
              </a:rPr>
              <a:t>We start with Precision steel pump barrels and coat them with Enduro-Bond protective coating inside and out.  </a:t>
            </a:r>
            <a:br>
              <a:rPr lang="en-US" sz="1200" dirty="0">
                <a:effectLst>
                  <a:outerShdw blurRad="38100" dist="38100" dir="2700000" algn="tl">
                    <a:srgbClr val="000000">
                      <a:alpha val="43137"/>
                    </a:srgbClr>
                  </a:outerShdw>
                </a:effectLst>
              </a:rPr>
            </a:b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The </a:t>
            </a:r>
            <a:r>
              <a:rPr lang="en-US" sz="1200" b="1" dirty="0">
                <a:effectLst>
                  <a:outerShdw blurRad="38100" dist="38100" dir="2700000" algn="tl">
                    <a:srgbClr val="000000">
                      <a:alpha val="43137"/>
                    </a:srgbClr>
                  </a:outerShdw>
                </a:effectLst>
              </a:rPr>
              <a:t>Vortex</a:t>
            </a:r>
            <a:r>
              <a:rPr lang="en-US" sz="1200" dirty="0">
                <a:effectLst>
                  <a:outerShdw blurRad="38100" dist="38100" dir="2700000" algn="tl">
                    <a:srgbClr val="000000">
                      <a:alpha val="43137"/>
                    </a:srgbClr>
                  </a:outerShdw>
                </a:effectLst>
              </a:rPr>
              <a:t> pump barrels perform equivalent to brass Chrome or brass Ni-Carb  coated pump barrels. </a:t>
            </a:r>
            <a:br>
              <a:rPr lang="en-US" sz="1200" dirty="0">
                <a:effectLst>
                  <a:outerShdw blurRad="38100" dist="38100" dir="2700000" algn="tl">
                    <a:srgbClr val="000000">
                      <a:alpha val="43137"/>
                    </a:srgbClr>
                  </a:outerShdw>
                </a:effectLst>
              </a:rPr>
            </a:b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The </a:t>
            </a:r>
            <a:r>
              <a:rPr lang="en-US" sz="1200" b="1" dirty="0">
                <a:effectLst>
                  <a:outerShdw blurRad="38100" dist="38100" dir="2700000" algn="tl">
                    <a:srgbClr val="000000">
                      <a:alpha val="43137"/>
                    </a:srgbClr>
                  </a:outerShdw>
                </a:effectLst>
              </a:rPr>
              <a:t>Vortex</a:t>
            </a:r>
            <a:r>
              <a:rPr lang="en-US" sz="1200" dirty="0">
                <a:effectLst>
                  <a:outerShdw blurRad="38100" dist="38100" dir="2700000" algn="tl">
                    <a:srgbClr val="000000">
                      <a:alpha val="43137"/>
                    </a:srgbClr>
                  </a:outerShdw>
                </a:effectLst>
              </a:rPr>
              <a:t> pump barrel sales for ½ the price of a brass chrome or Ni-carb coated barrel.  	</a:t>
            </a:r>
            <a:br>
              <a:rPr lang="en-US" sz="1200" dirty="0">
                <a:effectLst>
                  <a:outerShdw blurRad="38100" dist="38100" dir="2700000" algn="tl">
                    <a:srgbClr val="000000">
                      <a:alpha val="43137"/>
                    </a:srgbClr>
                  </a:outerShdw>
                </a:effectLst>
              </a:rPr>
            </a:br>
            <a:br>
              <a:rPr lang="en-US" sz="1200" dirty="0">
                <a:effectLst>
                  <a:outerShdw blurRad="38100" dist="38100" dir="2700000" algn="tl">
                    <a:srgbClr val="000000">
                      <a:alpha val="43137"/>
                    </a:srgbClr>
                  </a:outerShdw>
                </a:effectLst>
              </a:rPr>
            </a:br>
            <a:r>
              <a:rPr lang="en-US" sz="1200" b="1" dirty="0"/>
              <a:t>Vortex</a:t>
            </a:r>
            <a:r>
              <a:rPr lang="en-US" sz="1200" dirty="0"/>
              <a:t> provides a product that is lower cost and provides superior service to the oil and gas producer.</a:t>
            </a:r>
            <a:br>
              <a:rPr lang="en-US" sz="1200" dirty="0"/>
            </a:b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12"/>
          </p:nvPr>
        </p:nvSpPr>
        <p:spPr>
          <a:xfrm>
            <a:off x="11363715" y="-8779"/>
            <a:ext cx="826763" cy="704121"/>
          </a:xfrm>
        </p:spPr>
        <p:txBody>
          <a:bodyPr>
            <a:normAutofit/>
          </a:bodyPr>
          <a:lstStyle/>
          <a:p>
            <a:pPr algn="ctr">
              <a:spcAft>
                <a:spcPts val="600"/>
              </a:spcAft>
            </a:pPr>
            <a:fld id="{D57F1E4F-1CFF-5643-939E-217C01CDF565}" type="slidenum">
              <a:rPr lang="en-US"/>
              <a:pPr algn="ctr">
                <a:spcAft>
                  <a:spcPts val="600"/>
                </a:spcAft>
              </a:pPr>
              <a:t>19</a:t>
            </a:fld>
            <a:endParaRPr lang="en-US"/>
          </a:p>
        </p:txBody>
      </p:sp>
      <p:sp>
        <p:nvSpPr>
          <p:cNvPr id="3" name="Content Placeholder 2">
            <a:extLst>
              <a:ext uri="{FF2B5EF4-FFF2-40B4-BE49-F238E27FC236}">
                <a16:creationId xmlns:a16="http://schemas.microsoft.com/office/drawing/2014/main" id="{28D74966-D98B-449C-8137-41E20877665C}"/>
              </a:ext>
            </a:extLst>
          </p:cNvPr>
          <p:cNvSpPr>
            <a:spLocks noGrp="1"/>
          </p:cNvSpPr>
          <p:nvPr>
            <p:ph sz="quarter" idx="13"/>
          </p:nvPr>
        </p:nvSpPr>
        <p:spPr>
          <a:xfrm>
            <a:off x="422897" y="3354749"/>
            <a:ext cx="5011379" cy="2582470"/>
          </a:xfrm>
        </p:spPr>
        <p:txBody>
          <a:bodyPr>
            <a:normAutofit/>
          </a:bodyPr>
          <a:lstStyle/>
          <a:p>
            <a:pPr marL="0" indent="0">
              <a:buNone/>
            </a:pPr>
            <a:r>
              <a:rPr lang="en-US" sz="1800" dirty="0"/>
              <a:t>2021 revenue from Vortex $22,300</a:t>
            </a:r>
          </a:p>
          <a:p>
            <a:pPr marL="0" indent="0">
              <a:buNone/>
            </a:pPr>
            <a:r>
              <a:rPr lang="en-US" sz="1800" dirty="0"/>
              <a:t>2022 revenue from Vortex $64,700</a:t>
            </a:r>
          </a:p>
          <a:p>
            <a:pPr marL="0" indent="0">
              <a:buNone/>
            </a:pPr>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E95094D9-8E43-C817-D892-08402446A06B}"/>
              </a:ext>
            </a:extLst>
          </p:cNvPr>
          <p:cNvPicPr>
            <a:picLocks noChangeAspect="1"/>
          </p:cNvPicPr>
          <p:nvPr/>
        </p:nvPicPr>
        <p:blipFill rotWithShape="1">
          <a:blip r:embed="rId2"/>
          <a:srcRect l="17555" r="7543" b="1"/>
          <a:stretch/>
        </p:blipFill>
        <p:spPr>
          <a:xfrm>
            <a:off x="5959972" y="710183"/>
            <a:ext cx="5402448" cy="5402448"/>
          </a:xfrm>
          <a:prstGeom prst="rect">
            <a:avLst/>
          </a:prstGeom>
        </p:spPr>
      </p:pic>
      <p:sp>
        <p:nvSpPr>
          <p:cNvPr id="67" name="Rectangle 60">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3714" y="698411"/>
            <a:ext cx="828279" cy="542491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63" name="Straight Connector 62">
            <a:extLst>
              <a:ext uri="{FF2B5EF4-FFF2-40B4-BE49-F238E27FC236}">
                <a16:creationId xmlns:a16="http://schemas.microsoft.com/office/drawing/2014/main" id="{BA0504EE-683F-4FE2-A169-83C71FAA3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A61CFF-0E76-478B-B02B-73692D891E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427381"/>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7C01A-E774-4295-A427-92C9EC9B6530}"/>
              </a:ext>
            </a:extLst>
          </p:cNvPr>
          <p:cNvSpPr>
            <a:spLocks noGrp="1"/>
          </p:cNvSpPr>
          <p:nvPr>
            <p:ph type="title" idx="4294967295"/>
          </p:nvPr>
        </p:nvSpPr>
        <p:spPr>
          <a:xfrm>
            <a:off x="5297762" y="329184"/>
            <a:ext cx="6251110" cy="1783080"/>
          </a:xfrm>
        </p:spPr>
        <p:txBody>
          <a:bodyPr vert="horz" lIns="91440" tIns="45720" rIns="91440" bIns="45720" rtlCol="0" anchor="b">
            <a:normAutofit/>
          </a:bodyPr>
          <a:lstStyle/>
          <a:p>
            <a:r>
              <a:rPr lang="en-US" sz="3800" b="0" i="0">
                <a:effectLst>
                  <a:outerShdw blurRad="38100" dist="38100" dir="2700000" algn="tl">
                    <a:srgbClr val="000000">
                      <a:alpha val="43137"/>
                    </a:srgbClr>
                  </a:outerShdw>
                </a:effectLst>
              </a:rPr>
              <a:t>FORWARD LOOKING STATEMENT &amp; RISK FACTORS</a:t>
            </a:r>
          </a:p>
        </p:txBody>
      </p:sp>
      <p:pic>
        <p:nvPicPr>
          <p:cNvPr id="6" name="Picture 5" descr="Pen placed on top of a signature line">
            <a:extLst>
              <a:ext uri="{FF2B5EF4-FFF2-40B4-BE49-F238E27FC236}">
                <a16:creationId xmlns:a16="http://schemas.microsoft.com/office/drawing/2014/main" id="{C64B7B64-8B3C-C37D-E856-350DDC3DFEC6}"/>
              </a:ext>
            </a:extLst>
          </p:cNvPr>
          <p:cNvPicPr>
            <a:picLocks noChangeAspect="1"/>
          </p:cNvPicPr>
          <p:nvPr/>
        </p:nvPicPr>
        <p:blipFill rotWithShape="1">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5739E6-2673-4344-B25E-AA4FC829B57D}"/>
              </a:ext>
            </a:extLst>
          </p:cNvPr>
          <p:cNvSpPr>
            <a:spLocks noGrp="1"/>
          </p:cNvSpPr>
          <p:nvPr>
            <p:ph sz="quarter" idx="4294967295"/>
          </p:nvPr>
        </p:nvSpPr>
        <p:spPr>
          <a:xfrm>
            <a:off x="5297762" y="2706624"/>
            <a:ext cx="6251110" cy="3483864"/>
          </a:xfrm>
        </p:spPr>
        <p:txBody>
          <a:bodyPr vert="horz" lIns="91440" tIns="45720" rIns="91440" bIns="45720" rtlCol="0">
            <a:normAutofit/>
          </a:bodyPr>
          <a:lstStyle/>
          <a:p>
            <a:pPr marL="0"/>
            <a:r>
              <a:rPr lang="en-US" sz="1000" dirty="0"/>
              <a:t>Forward-looking statements about our growth strategies, anticipated trends in our business and our future results of operations.  In addition, the words “believe”, “may”, “could”, “will”, “when”, “estimate”, “continue”, “anticipate”, “intend”, “expect” and similar expressions, as they relate to us, our business or our industry, are intended to identify forward-looking statements.  These forward-looking statements are based largely on our expectations and are subject to a number of risks and uncertainties, many of which are beyond our control.  Actual results could differ materially from these forward-looking statements as a result of, among other things: • Our plans and objectives for future operations  • Existing cash flows being adequate to fund future operational needs • Outcomes of future product development, the amount of research and development costs, and our success in commercialization plans and timing  • The competitive nature of our business and market conditions with respect to products and pricing • Future plans related to budgets, capital requirements, market share growth, and anticipated capital projects and obligations • Other assumptions described in this Annual Report underlying such forward-looking statements Although we believe that the expectations included in these forward-looking statements are reasonable, these forward-looking statements are subject to certain events, risks, assumptions, and uncertainties, including those discussed below and in the “Risk Factors” section in our Annual Report.  These statements involve known and unknown risks, uncertainties and other important factors that may cause our actual results, performance or achievements to be materially different from any future results, performance or achievements expressed or implied by the forward-looking statements. </a:t>
            </a:r>
          </a:p>
        </p:txBody>
      </p:sp>
      <p:sp>
        <p:nvSpPr>
          <p:cNvPr id="4" name="Slide Number Placeholder 3"/>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spcAft>
                <a:spcPts val="600"/>
              </a:spcAft>
              <a:defRPr/>
            </a:pPr>
            <a:fld id="{D57F1E4F-1CFF-5643-939E-217C01CDF565}" type="slidenum">
              <a:rPr lang="en-US">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504100691"/>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523111-04E6-D32C-0767-43D536925035}"/>
              </a:ext>
            </a:extLst>
          </p:cNvPr>
          <p:cNvSpPr>
            <a:spLocks noGrp="1"/>
          </p:cNvSpPr>
          <p:nvPr>
            <p:ph type="title"/>
          </p:nvPr>
        </p:nvSpPr>
        <p:spPr>
          <a:xfrm>
            <a:off x="6657715" y="467271"/>
            <a:ext cx="4195674" cy="2052522"/>
          </a:xfrm>
        </p:spPr>
        <p:txBody>
          <a:bodyPr anchor="b">
            <a:normAutofit/>
          </a:bodyPr>
          <a:lstStyle/>
          <a:p>
            <a:r>
              <a:rPr lang="en-US" sz="3100"/>
              <a:t>VORTEX PREMIUM COATED PUMP BARRELS</a:t>
            </a:r>
            <a:br>
              <a:rPr lang="en-US" sz="3100"/>
            </a:br>
            <a:r>
              <a:rPr lang="en-US" sz="3100"/>
              <a:t>CHANNEL TO THE MARKET</a:t>
            </a:r>
          </a:p>
        </p:txBody>
      </p:sp>
      <p:sp>
        <p:nvSpPr>
          <p:cNvPr id="1040" name="Oval 103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wnhole pumps">
            <a:extLst>
              <a:ext uri="{FF2B5EF4-FFF2-40B4-BE49-F238E27FC236}">
                <a16:creationId xmlns:a16="http://schemas.microsoft.com/office/drawing/2014/main" id="{9A4652BC-63B8-B867-298E-A06283360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50" r="9751" b="1"/>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4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4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F1275B2-52F0-B4D6-3957-22162358A16E}"/>
              </a:ext>
            </a:extLst>
          </p:cNvPr>
          <p:cNvSpPr>
            <a:spLocks noGrp="1"/>
          </p:cNvSpPr>
          <p:nvPr>
            <p:ph sz="quarter" idx="13"/>
          </p:nvPr>
        </p:nvSpPr>
        <p:spPr>
          <a:xfrm>
            <a:off x="6657715" y="2990818"/>
            <a:ext cx="4195673" cy="2913872"/>
          </a:xfrm>
        </p:spPr>
        <p:txBody>
          <a:bodyPr anchor="t">
            <a:normAutofit/>
          </a:bodyPr>
          <a:lstStyle/>
          <a:p>
            <a:r>
              <a:rPr lang="en-US" sz="2000" b="1" dirty="0">
                <a:solidFill>
                  <a:schemeClr val="tx1">
                    <a:alpha val="80000"/>
                  </a:schemeClr>
                </a:solidFill>
              </a:rPr>
              <a:t>Vortex</a:t>
            </a:r>
            <a:r>
              <a:rPr lang="en-US" sz="2000" dirty="0">
                <a:solidFill>
                  <a:schemeClr val="tx1">
                    <a:alpha val="80000"/>
                  </a:schemeClr>
                </a:solidFill>
              </a:rPr>
              <a:t> uses manufacturer representatives to sell to the oil and gas industry.  </a:t>
            </a:r>
          </a:p>
          <a:p>
            <a:r>
              <a:rPr lang="en-US" sz="2000" dirty="0">
                <a:solidFill>
                  <a:schemeClr val="tx1">
                    <a:alpha val="80000"/>
                  </a:schemeClr>
                </a:solidFill>
              </a:rPr>
              <a:t>OPECO has 16 sales reps in 8 states; Oklahoma, Texas, Kansas, Nebraska, Alabama, Arkansas, Louisiana, and Mississippi.</a:t>
            </a:r>
          </a:p>
          <a:p>
            <a:r>
              <a:rPr lang="en-US" sz="2000" dirty="0">
                <a:solidFill>
                  <a:schemeClr val="tx1">
                    <a:alpha val="80000"/>
                  </a:schemeClr>
                </a:solidFill>
              </a:rPr>
              <a:t>Energy Sales has 10 sales reps in 2 states; New Mexico, and Texas.</a:t>
            </a:r>
          </a:p>
        </p:txBody>
      </p:sp>
      <p:sp>
        <p:nvSpPr>
          <p:cNvPr id="104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4F5B6E08-A9D9-AC49-C061-BA3A53266109}"/>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a:solidFill>
                  <a:schemeClr val="tx1">
                    <a:alpha val="60000"/>
                  </a:schemeClr>
                </a:solidFill>
              </a:rPr>
              <a:pPr>
                <a:spcAft>
                  <a:spcPts val="600"/>
                </a:spcAft>
              </a:pPr>
              <a:t>20</a:t>
            </a:fld>
            <a:endParaRPr lang="en-US">
              <a:solidFill>
                <a:schemeClr val="tx1">
                  <a:alpha val="60000"/>
                </a:schemeClr>
              </a:solidFill>
            </a:endParaRPr>
          </a:p>
        </p:txBody>
      </p:sp>
      <p:cxnSp>
        <p:nvCxnSpPr>
          <p:cNvPr id="104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572653"/>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CB56403-6A78-4B45-67DE-47F2DCD8C342}"/>
              </a:ext>
            </a:extLst>
          </p:cNvPr>
          <p:cNvSpPr>
            <a:spLocks noGrp="1"/>
          </p:cNvSpPr>
          <p:nvPr>
            <p:ph type="title"/>
          </p:nvPr>
        </p:nvSpPr>
        <p:spPr>
          <a:xfrm>
            <a:off x="5229509" y="552160"/>
            <a:ext cx="5847781" cy="1046671"/>
          </a:xfrm>
        </p:spPr>
        <p:txBody>
          <a:bodyPr>
            <a:normAutofit/>
          </a:bodyPr>
          <a:lstStyle/>
          <a:p>
            <a:r>
              <a:rPr lang="en-US" sz="2800">
                <a:effectLst>
                  <a:outerShdw blurRad="38100" dist="38100" dir="2700000" algn="tl">
                    <a:srgbClr val="000000">
                      <a:alpha val="43137"/>
                    </a:srgbClr>
                  </a:outerShdw>
                </a:effectLst>
              </a:rPr>
              <a:t>EES VISION STATEMENT</a:t>
            </a:r>
            <a:br>
              <a:rPr lang="en-US" sz="2800">
                <a:effectLst>
                  <a:outerShdw blurRad="38100" dist="38100" dir="2700000" algn="tl">
                    <a:srgbClr val="000000">
                      <a:alpha val="43137"/>
                    </a:srgbClr>
                  </a:outerShdw>
                </a:effectLst>
              </a:rPr>
            </a:br>
            <a:endParaRPr lang="en-US" sz="2800" dirty="0"/>
          </a:p>
        </p:txBody>
      </p:sp>
      <p:pic>
        <p:nvPicPr>
          <p:cNvPr id="29" name="Picture 5" descr="Sea of white umbrellas with one blue one in the crowd">
            <a:extLst>
              <a:ext uri="{FF2B5EF4-FFF2-40B4-BE49-F238E27FC236}">
                <a16:creationId xmlns:a16="http://schemas.microsoft.com/office/drawing/2014/main" id="{4F83E077-4B30-D962-1741-6781875A604E}"/>
              </a:ext>
            </a:extLst>
          </p:cNvPr>
          <p:cNvPicPr>
            <a:picLocks noChangeAspect="1"/>
          </p:cNvPicPr>
          <p:nvPr/>
        </p:nvPicPr>
        <p:blipFill rotWithShape="1">
          <a:blip r:embed="rId2"/>
          <a:srcRect l="44339" r="20167" b="1"/>
          <a:stretch/>
        </p:blipFill>
        <p:spPr>
          <a:xfrm>
            <a:off x="-12651" y="10"/>
            <a:ext cx="4251960" cy="6857991"/>
          </a:xfrm>
          <a:prstGeom prst="rect">
            <a:avLst/>
          </a:prstGeom>
        </p:spPr>
      </p:pic>
      <p:sp>
        <p:nvSpPr>
          <p:cNvPr id="30"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3982DA27-E6F1-6B07-F78F-DA58919E20B1}"/>
              </a:ext>
            </a:extLst>
          </p:cNvPr>
          <p:cNvSpPr>
            <a:spLocks noGrp="1"/>
          </p:cNvSpPr>
          <p:nvPr>
            <p:ph idx="1"/>
          </p:nvPr>
        </p:nvSpPr>
        <p:spPr>
          <a:xfrm>
            <a:off x="5229510" y="2551558"/>
            <a:ext cx="5847780" cy="3347879"/>
          </a:xfrm>
        </p:spPr>
        <p:txBody>
          <a:bodyPr anchor="ctr">
            <a:normAutofit/>
          </a:bodyPr>
          <a:lstStyle/>
          <a:p>
            <a:pPr marL="0" indent="0">
              <a:spcAft>
                <a:spcPts val="800"/>
              </a:spcAft>
              <a:buNone/>
            </a:pPr>
            <a:r>
              <a:rPr lang="en-US" sz="2000" dirty="0"/>
              <a:t>We are driven to provide the best service in the industry while providing high quality products at a great value.</a:t>
            </a:r>
          </a:p>
        </p:txBody>
      </p:sp>
      <p:sp>
        <p:nvSpPr>
          <p:cNvPr id="31"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Slide Number Placeholder 3">
            <a:extLst>
              <a:ext uri="{FF2B5EF4-FFF2-40B4-BE49-F238E27FC236}">
                <a16:creationId xmlns:a16="http://schemas.microsoft.com/office/drawing/2014/main" id="{F2D4E3A8-3681-3449-00D0-FEAE3E540EF4}"/>
              </a:ext>
            </a:extLst>
          </p:cNvPr>
          <p:cNvSpPr>
            <a:spLocks noGrp="1"/>
          </p:cNvSpPr>
          <p:nvPr>
            <p:ph type="sldNum" sz="quarter" idx="12"/>
          </p:nvPr>
        </p:nvSpPr>
        <p:spPr>
          <a:xfrm>
            <a:off x="9972260" y="6356350"/>
            <a:ext cx="1381539" cy="365125"/>
          </a:xfrm>
        </p:spPr>
        <p:txBody>
          <a:bodyPr anchor="ctr">
            <a:normAutofit/>
          </a:bodyPr>
          <a:lstStyle/>
          <a:p>
            <a:pPr>
              <a:spcAft>
                <a:spcPts val="600"/>
              </a:spcAft>
            </a:pPr>
            <a:fld id="{D57F1E4F-1CFF-5643-939E-217C01CDF565}" type="slidenum">
              <a:rPr lang="en-US" smtClean="0"/>
              <a:pPr>
                <a:spcAft>
                  <a:spcPts val="600"/>
                </a:spcAft>
              </a:pPr>
              <a:t>21</a:t>
            </a:fld>
            <a:endParaRPr lang="en-US"/>
          </a:p>
        </p:txBody>
      </p:sp>
    </p:spTree>
    <p:extLst>
      <p:ext uri="{BB962C8B-B14F-4D97-AF65-F5344CB8AC3E}">
        <p14:creationId xmlns:p14="http://schemas.microsoft.com/office/powerpoint/2010/main" val="1638315183"/>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BCA57-4674-4A9A-A113-E53AF514C8F8}"/>
              </a:ext>
            </a:extLst>
          </p:cNvPr>
          <p:cNvSpPr>
            <a:spLocks noGrp="1"/>
          </p:cNvSpPr>
          <p:nvPr>
            <p:ph type="title"/>
          </p:nvPr>
        </p:nvSpPr>
        <p:spPr>
          <a:xfrm>
            <a:off x="6248400" y="365125"/>
            <a:ext cx="5105398" cy="1952744"/>
          </a:xfrm>
        </p:spPr>
        <p:txBody>
          <a:bodyPr>
            <a:normAutofit/>
          </a:bodyPr>
          <a:lstStyle/>
          <a:p>
            <a:r>
              <a:rPr lang="en-US">
                <a:effectLst>
                  <a:outerShdw blurRad="38100" dist="38100" dir="2700000" algn="tl">
                    <a:srgbClr val="000000">
                      <a:alpha val="43137"/>
                    </a:srgbClr>
                  </a:outerShdw>
                </a:effectLst>
              </a:rPr>
              <a:t>CONCLUSION</a:t>
            </a:r>
          </a:p>
        </p:txBody>
      </p:sp>
      <p:sp>
        <p:nvSpPr>
          <p:cNvPr id="11" name="Freeform: Shape 14">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5" descr="A picture containing clock, sign&#10;&#10;Description automatically generated">
            <a:extLst>
              <a:ext uri="{FF2B5EF4-FFF2-40B4-BE49-F238E27FC236}">
                <a16:creationId xmlns:a16="http://schemas.microsoft.com/office/drawing/2014/main" id="{683D9D25-1769-4ACB-B2D7-DD6BF77C6791}"/>
              </a:ext>
            </a:extLst>
          </p:cNvPr>
          <p:cNvPicPr>
            <a:picLocks noChangeAspect="1"/>
          </p:cNvPicPr>
          <p:nvPr/>
        </p:nvPicPr>
        <p:blipFill>
          <a:blip r:embed="rId2"/>
          <a:stretch>
            <a:fillRect/>
          </a:stretch>
        </p:blipFill>
        <p:spPr>
          <a:xfrm>
            <a:off x="601134" y="2373424"/>
            <a:ext cx="3195204" cy="2284570"/>
          </a:xfrm>
          <a:prstGeom prst="rect">
            <a:avLst/>
          </a:prstGeom>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22</a:t>
            </a:fld>
            <a:endParaRPr lang="en-US"/>
          </a:p>
        </p:txBody>
      </p:sp>
      <p:graphicFrame>
        <p:nvGraphicFramePr>
          <p:cNvPr id="8" name="Content Placeholder 2">
            <a:extLst>
              <a:ext uri="{FF2B5EF4-FFF2-40B4-BE49-F238E27FC236}">
                <a16:creationId xmlns:a16="http://schemas.microsoft.com/office/drawing/2014/main" id="{C2D3DBD3-9B2E-A50C-EFC6-88F0C9A92FD0}"/>
              </a:ext>
            </a:extLst>
          </p:cNvPr>
          <p:cNvGraphicFramePr>
            <a:graphicFrameLocks noGrp="1"/>
          </p:cNvGraphicFramePr>
          <p:nvPr>
            <p:ph sz="quarter" idx="13"/>
            <p:extLst>
              <p:ext uri="{D42A27DB-BD31-4B8C-83A1-F6EECF244321}">
                <p14:modId xmlns:p14="http://schemas.microsoft.com/office/powerpoint/2010/main" val="685773985"/>
              </p:ext>
            </p:extLst>
          </p:nvPr>
        </p:nvGraphicFramePr>
        <p:xfrm>
          <a:off x="6248400" y="2497257"/>
          <a:ext cx="5105398" cy="3679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637314"/>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B31BCB1-CE3C-4801-9FDD-C4A0FD4E32EC}"/>
              </a:ext>
            </a:extLst>
          </p:cNvPr>
          <p:cNvSpPr>
            <a:spLocks noGrp="1"/>
          </p:cNvSpPr>
          <p:nvPr>
            <p:ph type="ctrTitle"/>
          </p:nvPr>
        </p:nvSpPr>
        <p:spPr>
          <a:xfrm>
            <a:off x="1127208" y="857251"/>
            <a:ext cx="4747280" cy="3098061"/>
          </a:xfrm>
        </p:spPr>
        <p:txBody>
          <a:bodyPr vert="horz" lIns="91440" tIns="45720" rIns="91440" bIns="45720" numCol="1" rtlCol="0" anchor="b">
            <a:normAutofit/>
          </a:bodyPr>
          <a:lstStyle/>
          <a:p>
            <a:pPr algn="l"/>
            <a:r>
              <a:rPr lang="en-US" sz="1600" kern="1200">
                <a:solidFill>
                  <a:srgbClr val="FFFFFF"/>
                </a:solidFill>
                <a:latin typeface="+mj-lt"/>
                <a:ea typeface="+mj-ea"/>
                <a:cs typeface="+mj-cs"/>
              </a:rPr>
              <a:t>LEON JOYCE	    CEO &amp; CHAIRMAN OF THE BOARD</a:t>
            </a:r>
            <a:br>
              <a:rPr lang="en-US" sz="1600" kern="1200">
                <a:solidFill>
                  <a:srgbClr val="FFFFFF"/>
                </a:solidFill>
                <a:latin typeface="+mj-lt"/>
                <a:ea typeface="+mj-ea"/>
                <a:cs typeface="+mj-cs"/>
              </a:rPr>
            </a:br>
            <a:br>
              <a:rPr lang="en-US" sz="1600" kern="1200">
                <a:solidFill>
                  <a:srgbClr val="FFFFFF"/>
                </a:solidFill>
                <a:latin typeface="+mj-lt"/>
                <a:ea typeface="+mj-ea"/>
                <a:cs typeface="+mj-cs"/>
              </a:rPr>
            </a:br>
            <a:r>
              <a:rPr lang="en-US" sz="1600" kern="1200">
                <a:solidFill>
                  <a:srgbClr val="FFFFFF"/>
                </a:solidFill>
                <a:latin typeface="+mj-lt"/>
                <a:ea typeface="+mj-ea"/>
                <a:cs typeface="+mj-cs"/>
              </a:rPr>
              <a:t>GARY PRESLEY	    VICE PRESIDENT &amp; DIRECTOR</a:t>
            </a:r>
            <a:br>
              <a:rPr lang="en-US" sz="1600" kern="1200">
                <a:solidFill>
                  <a:srgbClr val="FFFFFF"/>
                </a:solidFill>
                <a:latin typeface="+mj-lt"/>
                <a:ea typeface="+mj-ea"/>
                <a:cs typeface="+mj-cs"/>
              </a:rPr>
            </a:br>
            <a:br>
              <a:rPr lang="en-US" sz="1600" kern="1200">
                <a:solidFill>
                  <a:srgbClr val="FFFFFF"/>
                </a:solidFill>
                <a:latin typeface="+mj-lt"/>
                <a:ea typeface="+mj-ea"/>
                <a:cs typeface="+mj-cs"/>
              </a:rPr>
            </a:br>
            <a:r>
              <a:rPr lang="en-US" sz="1600" kern="1200">
                <a:solidFill>
                  <a:srgbClr val="FFFFFF"/>
                </a:solidFill>
                <a:latin typeface="+mj-lt"/>
                <a:ea typeface="+mj-ea"/>
                <a:cs typeface="+mj-cs"/>
              </a:rPr>
              <a:t>BRAD FRUIT	    INDEPENDENT DIRECTOR</a:t>
            </a:r>
            <a:br>
              <a:rPr lang="en-US" sz="1600" kern="1200">
                <a:solidFill>
                  <a:srgbClr val="FFFFFF"/>
                </a:solidFill>
                <a:latin typeface="+mj-lt"/>
                <a:ea typeface="+mj-ea"/>
                <a:cs typeface="+mj-cs"/>
              </a:rPr>
            </a:br>
            <a:br>
              <a:rPr lang="en-US" sz="1600" kern="1200">
                <a:solidFill>
                  <a:srgbClr val="FFFFFF"/>
                </a:solidFill>
                <a:latin typeface="+mj-lt"/>
                <a:ea typeface="+mj-ea"/>
                <a:cs typeface="+mj-cs"/>
              </a:rPr>
            </a:br>
            <a:r>
              <a:rPr lang="en-US" sz="1600" kern="1200">
                <a:solidFill>
                  <a:srgbClr val="FFFFFF"/>
                </a:solidFill>
                <a:latin typeface="+mj-lt"/>
                <a:ea typeface="+mj-ea"/>
                <a:cs typeface="+mj-cs"/>
              </a:rPr>
              <a:t>MARK DAY		    INDEPENDENT DIRECTOR</a:t>
            </a:r>
            <a:br>
              <a:rPr lang="en-US" sz="1600" kern="1200">
                <a:solidFill>
                  <a:srgbClr val="FFFFFF"/>
                </a:solidFill>
                <a:latin typeface="+mj-lt"/>
                <a:ea typeface="+mj-ea"/>
                <a:cs typeface="+mj-cs"/>
              </a:rPr>
            </a:br>
            <a:br>
              <a:rPr lang="en-US" sz="1600" kern="1200">
                <a:solidFill>
                  <a:srgbClr val="FFFFFF"/>
                </a:solidFill>
                <a:latin typeface="+mj-lt"/>
                <a:ea typeface="+mj-ea"/>
                <a:cs typeface="+mj-cs"/>
              </a:rPr>
            </a:br>
            <a:r>
              <a:rPr lang="en-US" sz="1600" kern="1200">
                <a:solidFill>
                  <a:srgbClr val="FFFFFF"/>
                </a:solidFill>
                <a:latin typeface="+mj-lt"/>
                <a:ea typeface="+mj-ea"/>
                <a:cs typeface="+mj-cs"/>
              </a:rPr>
              <a:t>MICHAEL SMITH	    INDEPENDENT DIRECTOR</a:t>
            </a:r>
            <a:br>
              <a:rPr lang="en-US" sz="1600" kern="1200">
                <a:solidFill>
                  <a:srgbClr val="FFFFFF"/>
                </a:solidFill>
                <a:latin typeface="+mj-lt"/>
                <a:ea typeface="+mj-ea"/>
                <a:cs typeface="+mj-cs"/>
              </a:rPr>
            </a:br>
            <a:br>
              <a:rPr lang="en-US" sz="1600" kern="1200">
                <a:solidFill>
                  <a:srgbClr val="FFFFFF"/>
                </a:solidFill>
                <a:latin typeface="+mj-lt"/>
                <a:ea typeface="+mj-ea"/>
                <a:cs typeface="+mj-cs"/>
              </a:rPr>
            </a:br>
            <a:r>
              <a:rPr lang="en-US" sz="1600" kern="1200">
                <a:solidFill>
                  <a:srgbClr val="FFFFFF"/>
                </a:solidFill>
                <a:latin typeface="+mj-lt"/>
                <a:ea typeface="+mj-ea"/>
                <a:cs typeface="+mj-cs"/>
              </a:rPr>
              <a:t>MATTHEW HOFFMAN	    INDEPENDENT DIRECTOR</a:t>
            </a:r>
          </a:p>
        </p:txBody>
      </p:sp>
      <p:sp>
        <p:nvSpPr>
          <p:cNvPr id="50" name="Rectangle 4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9BF2A1FE-F6E4-4C10-B02B-B0F594609FDF}"/>
              </a:ext>
            </a:extLst>
          </p:cNvPr>
          <p:cNvSpPr>
            <a:spLocks noGrp="1"/>
          </p:cNvSpPr>
          <p:nvPr>
            <p:ph type="subTitle" idx="1"/>
          </p:nvPr>
        </p:nvSpPr>
        <p:spPr>
          <a:xfrm>
            <a:off x="1127208" y="4756265"/>
            <a:ext cx="4393278" cy="1244483"/>
          </a:xfrm>
        </p:spPr>
        <p:txBody>
          <a:bodyPr vert="horz" lIns="91440" tIns="45720" rIns="91440" bIns="45720" rtlCol="0" anchor="t">
            <a:normAutofit/>
          </a:bodyPr>
          <a:lstStyle/>
          <a:p>
            <a:pPr algn="l"/>
            <a:r>
              <a:rPr lang="en-US" sz="1700" kern="1200">
                <a:solidFill>
                  <a:srgbClr val="FFFFFF"/>
                </a:solidFill>
                <a:latin typeface="+mn-lt"/>
                <a:ea typeface="+mn-ea"/>
                <a:cs typeface="+mn-cs"/>
              </a:rPr>
              <a:t>GARY DERRICK	  SEC LEGAL COUNSEL</a:t>
            </a:r>
          </a:p>
          <a:p>
            <a:pPr algn="l"/>
            <a:r>
              <a:rPr lang="en-US" sz="1700" kern="1200">
                <a:solidFill>
                  <a:srgbClr val="FFFFFF"/>
                </a:solidFill>
                <a:latin typeface="+mn-lt"/>
                <a:ea typeface="+mn-ea"/>
                <a:cs typeface="+mn-cs"/>
              </a:rPr>
              <a:t>ANDREW SCHMIDT	  CONTRACT CFO</a:t>
            </a:r>
          </a:p>
          <a:p>
            <a:pPr algn="l"/>
            <a:r>
              <a:rPr lang="en-US" sz="1700" kern="1200">
                <a:solidFill>
                  <a:srgbClr val="FFFFFF"/>
                </a:solidFill>
                <a:latin typeface="+mn-lt"/>
                <a:ea typeface="+mn-ea"/>
                <a:cs typeface="+mn-cs"/>
              </a:rPr>
              <a:t>LES PETTITT	  SEC ACCOUNTANT</a:t>
            </a:r>
          </a:p>
        </p:txBody>
      </p:sp>
      <p:sp>
        <p:nvSpPr>
          <p:cNvPr id="52" name="Oval 5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Lecturer">
            <a:extLst>
              <a:ext uri="{FF2B5EF4-FFF2-40B4-BE49-F238E27FC236}">
                <a16:creationId xmlns:a16="http://schemas.microsoft.com/office/drawing/2014/main" id="{95C5CF41-5877-4D5A-983D-7FD3053560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
        <p:nvSpPr>
          <p:cNvPr id="2" name="Slide Number Placeholder 1">
            <a:extLst>
              <a:ext uri="{FF2B5EF4-FFF2-40B4-BE49-F238E27FC236}">
                <a16:creationId xmlns:a16="http://schemas.microsoft.com/office/drawing/2014/main" id="{A22B7254-8D80-4482-8241-60C0E9F1AB22}"/>
              </a:ext>
            </a:extLst>
          </p:cNvPr>
          <p:cNvSpPr>
            <a:spLocks noGrp="1"/>
          </p:cNvSpPr>
          <p:nvPr>
            <p:ph type="sldNum" sz="quarter" idx="12"/>
          </p:nvPr>
        </p:nvSpPr>
        <p:spPr>
          <a:xfrm>
            <a:off x="11704320" y="6451600"/>
            <a:ext cx="444500" cy="365125"/>
          </a:xfrm>
        </p:spPr>
        <p:txBody>
          <a:bodyPr vert="horz" lIns="91440" tIns="45720" rIns="91440" bIns="45720" rtlCol="0" anchor="ctr">
            <a:normAutofit/>
          </a:bodyPr>
          <a:lstStyle/>
          <a:p>
            <a:pPr>
              <a:spcAft>
                <a:spcPts val="600"/>
              </a:spcAft>
            </a:pPr>
            <a:fld id="{D57F1E4F-1CFF-5643-939E-217C01CDF565}" type="slidenum">
              <a:rPr lang="en-US" sz="1100">
                <a:solidFill>
                  <a:srgbClr val="FFFFFF"/>
                </a:solidFill>
              </a:rPr>
              <a:pPr>
                <a:spcAft>
                  <a:spcPts val="600"/>
                </a:spcAft>
              </a:pPr>
              <a:t>3</a:t>
            </a:fld>
            <a:endParaRPr lang="en-US" sz="1100">
              <a:solidFill>
                <a:srgbClr val="FFFFFF"/>
              </a:solidFill>
            </a:endParaRPr>
          </a:p>
        </p:txBody>
      </p:sp>
      <p:sp>
        <p:nvSpPr>
          <p:cNvPr id="6" name="TextBox 5">
            <a:extLst>
              <a:ext uri="{FF2B5EF4-FFF2-40B4-BE49-F238E27FC236}">
                <a16:creationId xmlns:a16="http://schemas.microsoft.com/office/drawing/2014/main" id="{0A9F04A1-BCA9-D544-AFB9-21FE72523FE8}"/>
              </a:ext>
            </a:extLst>
          </p:cNvPr>
          <p:cNvSpPr txBox="1"/>
          <p:nvPr/>
        </p:nvSpPr>
        <p:spPr>
          <a:xfrm>
            <a:off x="5362996" y="330593"/>
            <a:ext cx="6096000" cy="430887"/>
          </a:xfrm>
          <a:prstGeom prst="rect">
            <a:avLst/>
          </a:prstGeom>
          <a:noFill/>
        </p:spPr>
        <p:txBody>
          <a:bodyPr wrap="square">
            <a:spAutoFit/>
          </a:bodyPr>
          <a:lstStyle/>
          <a:p>
            <a:pPr algn="ctr">
              <a:spcAft>
                <a:spcPts val="600"/>
              </a:spcAft>
            </a:pPr>
            <a:r>
              <a:rPr lang="en-US" sz="2200" b="1" dirty="0">
                <a:solidFill>
                  <a:srgbClr val="FFFFFF"/>
                </a:solidFill>
                <a:effectLst>
                  <a:outerShdw blurRad="38100" dist="38100" dir="2700000" algn="tl">
                    <a:srgbClr val="000000">
                      <a:alpha val="43137"/>
                    </a:srgbClr>
                  </a:outerShdw>
                </a:effectLst>
              </a:rPr>
              <a:t>THE BOARD OF DIRECTORS</a:t>
            </a:r>
            <a:endParaRPr lang="en-US" sz="2200" b="1"/>
          </a:p>
        </p:txBody>
      </p:sp>
    </p:spTree>
    <p:extLst>
      <p:ext uri="{BB962C8B-B14F-4D97-AF65-F5344CB8AC3E}">
        <p14:creationId xmlns:p14="http://schemas.microsoft.com/office/powerpoint/2010/main" val="3661549318"/>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DDC455-20AD-4BD7-8B74-829E195DC7BB}"/>
              </a:ext>
            </a:extLst>
          </p:cNvPr>
          <p:cNvPicPr>
            <a:picLocks noChangeAspect="1"/>
          </p:cNvPicPr>
          <p:nvPr/>
        </p:nvPicPr>
        <p:blipFill>
          <a:blip r:embed="rId2"/>
          <a:stretch>
            <a:fillRect/>
          </a:stretch>
        </p:blipFill>
        <p:spPr>
          <a:xfrm>
            <a:off x="1250870" y="346167"/>
            <a:ext cx="1562573" cy="1588946"/>
          </a:xfrm>
          <a:prstGeom prst="rect">
            <a:avLst/>
          </a:prstGeom>
        </p:spPr>
      </p:pic>
      <p:pic>
        <p:nvPicPr>
          <p:cNvPr id="8" name="Picture 3" descr="http://patriotchemicalsllc.com/images/patriotlogo.png">
            <a:hlinkClick r:id="rId3"/>
            <a:extLst>
              <a:ext uri="{FF2B5EF4-FFF2-40B4-BE49-F238E27FC236}">
                <a16:creationId xmlns:a16="http://schemas.microsoft.com/office/drawing/2014/main" id="{9776B18F-5F97-4488-A06C-B5AE6780C0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82915" y="346167"/>
            <a:ext cx="2653618" cy="1547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4041AA-846A-4484-A00F-7D8EC0837620}"/>
              </a:ext>
            </a:extLst>
          </p:cNvPr>
          <p:cNvPicPr>
            <a:picLocks noChangeAspect="1"/>
          </p:cNvPicPr>
          <p:nvPr/>
        </p:nvPicPr>
        <p:blipFill>
          <a:blip r:embed="rId5"/>
          <a:stretch>
            <a:fillRect/>
          </a:stretch>
        </p:blipFill>
        <p:spPr>
          <a:xfrm>
            <a:off x="8340636" y="442457"/>
            <a:ext cx="3520438" cy="1355368"/>
          </a:xfrm>
          <a:prstGeom prst="rect">
            <a:avLst/>
          </a:prstGeom>
        </p:spPr>
      </p:pic>
      <p:pic>
        <p:nvPicPr>
          <p:cNvPr id="10" name="Picture 9" descr="A picture containing clock, sign&#10;&#10;Description automatically generated">
            <a:extLst>
              <a:ext uri="{FF2B5EF4-FFF2-40B4-BE49-F238E27FC236}">
                <a16:creationId xmlns:a16="http://schemas.microsoft.com/office/drawing/2014/main" id="{D3493BCC-2051-45D5-AAE0-A6155A476809}"/>
              </a:ext>
            </a:extLst>
          </p:cNvPr>
          <p:cNvPicPr>
            <a:picLocks noChangeAspect="1"/>
          </p:cNvPicPr>
          <p:nvPr/>
        </p:nvPicPr>
        <p:blipFill>
          <a:blip r:embed="rId6"/>
          <a:stretch>
            <a:fillRect/>
          </a:stretch>
        </p:blipFill>
        <p:spPr>
          <a:xfrm>
            <a:off x="921013" y="2639045"/>
            <a:ext cx="2222285" cy="1588934"/>
          </a:xfrm>
          <a:prstGeom prst="rect">
            <a:avLst/>
          </a:prstGeom>
        </p:spPr>
      </p:pic>
      <p:sp>
        <p:nvSpPr>
          <p:cNvPr id="15" name="Rectangle 14">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74E868-AD47-409C-AC25-E1BE04B7DF93}"/>
              </a:ext>
            </a:extLst>
          </p:cNvPr>
          <p:cNvSpPr/>
          <p:nvPr/>
        </p:nvSpPr>
        <p:spPr>
          <a:xfrm>
            <a:off x="4657256" y="2916520"/>
            <a:ext cx="6465287" cy="2309364"/>
          </a:xfrm>
          <a:prstGeom prst="rect">
            <a:avLst/>
          </a:prstGeom>
        </p:spPr>
        <p:txBody>
          <a:bodyPr vert="horz" lIns="91440" tIns="45720" rIns="91440" bIns="45720" rtlCol="0" anchor="b">
            <a:normAutofit/>
          </a:bodyPr>
          <a:lstStyle/>
          <a:p>
            <a:pPr>
              <a:lnSpc>
                <a:spcPct val="90000"/>
              </a:lnSpc>
              <a:spcBef>
                <a:spcPct val="0"/>
              </a:spcBef>
              <a:spcAft>
                <a:spcPts val="768"/>
              </a:spcAft>
            </a:pPr>
            <a:r>
              <a:rPr lang="en-US" sz="4800" kern="1200" spc="-48">
                <a:solidFill>
                  <a:srgbClr val="FFFFFF"/>
                </a:solidFill>
                <a:latin typeface="+mj-lt"/>
                <a:ea typeface="+mj-ea"/>
                <a:cs typeface="+mj-cs"/>
              </a:rPr>
              <a:t> THE SUBSIDIRARIES</a:t>
            </a:r>
            <a:r>
              <a:rPr lang="en-US" sz="4800" kern="1200" spc="-48">
                <a:solidFill>
                  <a:srgbClr val="FFFFFF"/>
                </a:solidFill>
                <a:effectLst>
                  <a:outerShdw blurRad="38100" dist="38100" dir="2700000" algn="tl">
                    <a:srgbClr val="000000">
                      <a:alpha val="43137"/>
                    </a:srgbClr>
                  </a:outerShdw>
                </a:effectLst>
                <a:latin typeface="+mj-lt"/>
                <a:ea typeface="+mj-ea"/>
                <a:cs typeface="+mj-cs"/>
              </a:rPr>
              <a:t> </a:t>
            </a:r>
          </a:p>
          <a:p>
            <a:pPr>
              <a:lnSpc>
                <a:spcPct val="90000"/>
              </a:lnSpc>
              <a:spcBef>
                <a:spcPct val="0"/>
              </a:spcBef>
              <a:spcAft>
                <a:spcPts val="768"/>
              </a:spcAft>
            </a:pPr>
            <a:endParaRPr lang="en-US" sz="4800" kern="1200" spc="-48">
              <a:solidFill>
                <a:srgbClr val="FFFFFF"/>
              </a:solidFill>
              <a:latin typeface="+mj-lt"/>
              <a:ea typeface="+mj-ea"/>
              <a:cs typeface="+mj-cs"/>
            </a:endParaRPr>
          </a:p>
          <a:p>
            <a:pPr>
              <a:lnSpc>
                <a:spcPct val="90000"/>
              </a:lnSpc>
              <a:spcBef>
                <a:spcPct val="0"/>
              </a:spcBef>
              <a:spcAft>
                <a:spcPts val="800"/>
              </a:spcAft>
            </a:pPr>
            <a:endParaRPr lang="en-US" sz="4800" b="1" kern="1200" spc="-50">
              <a:solidFill>
                <a:srgbClr val="FFFFFF"/>
              </a:solidFill>
              <a:latin typeface="+mj-lt"/>
              <a:ea typeface="+mj-ea"/>
              <a:cs typeface="+mj-cs"/>
            </a:endParaRPr>
          </a:p>
        </p:txBody>
      </p:sp>
      <p:cxnSp>
        <p:nvCxnSpPr>
          <p:cNvPr id="17" name="Straight Connector 16">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3D9E3F4-8B08-4762-B41D-461A34137424}"/>
              </a:ext>
            </a:extLst>
          </p:cNvPr>
          <p:cNvSpPr>
            <a:spLocks noGrp="1"/>
          </p:cNvSpPr>
          <p:nvPr>
            <p:ph type="sldNum" sz="quarter" idx="12"/>
          </p:nvPr>
        </p:nvSpPr>
        <p:spPr>
          <a:xfrm>
            <a:off x="10839450" y="6080760"/>
            <a:ext cx="699637" cy="306928"/>
          </a:xfrm>
        </p:spPr>
        <p:txBody>
          <a:bodyPr vert="horz" lIns="91440" tIns="45720" rIns="91440" bIns="45720" rtlCol="0" anchor="ctr">
            <a:normAutofit/>
          </a:bodyPr>
          <a:lstStyle/>
          <a:p>
            <a:pPr>
              <a:spcAft>
                <a:spcPts val="576"/>
              </a:spcAft>
            </a:pPr>
            <a:fld id="{D57F1E4F-1CFF-5643-939E-217C01CDF565}" type="slidenum">
              <a:rPr lang="en-US">
                <a:solidFill>
                  <a:srgbClr val="FFFFFF">
                    <a:alpha val="80000"/>
                  </a:srgbClr>
                </a:solidFill>
              </a:rPr>
              <a:pPr>
                <a:spcAft>
                  <a:spcPts val="576"/>
                </a:spcAft>
              </a:pPr>
              <a:t>4</a:t>
            </a:fld>
            <a:endParaRPr lang="en-US">
              <a:solidFill>
                <a:srgbClr val="FFFFFF">
                  <a:alpha val="80000"/>
                </a:srgbClr>
              </a:solidFill>
            </a:endParaRPr>
          </a:p>
        </p:txBody>
      </p:sp>
      <p:pic>
        <p:nvPicPr>
          <p:cNvPr id="1028" name="Picture 4">
            <a:extLst>
              <a:ext uri="{FF2B5EF4-FFF2-40B4-BE49-F238E27FC236}">
                <a16:creationId xmlns:a16="http://schemas.microsoft.com/office/drawing/2014/main" id="{73C75FCE-BECE-F365-29BD-5ABEC2DF6B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66" y="4581249"/>
            <a:ext cx="4134905" cy="22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10579"/>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15">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17">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1A0AA62-BC99-4BD3-B69A-C5B71C76E4B8}"/>
              </a:ext>
            </a:extLst>
          </p:cNvPr>
          <p:cNvSpPr/>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kern="1200">
                <a:solidFill>
                  <a:schemeClr val="tx1"/>
                </a:solidFill>
                <a:latin typeface="+mj-lt"/>
                <a:ea typeface="+mj-ea"/>
                <a:cs typeface="+mj-cs"/>
              </a:rPr>
              <a:t>Energy and Environmental Services, Inc. Organizational Structure </a:t>
            </a:r>
          </a:p>
        </p:txBody>
      </p:sp>
      <p:sp>
        <p:nvSpPr>
          <p:cNvPr id="31"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a:xfrm>
            <a:off x="10113495" y="5028303"/>
            <a:ext cx="1661266" cy="221118"/>
          </a:xfrm>
        </p:spPr>
        <p:txBody>
          <a:bodyPr/>
          <a:lstStyle/>
          <a:p>
            <a:pPr defTabSz="548640">
              <a:spcAft>
                <a:spcPts val="600"/>
              </a:spcAft>
            </a:pPr>
            <a:fld id="{D57F1E4F-1CFF-5643-939E-217C01CDF565}" type="slidenum">
              <a:rPr lang="en-US" sz="720" kern="1200">
                <a:solidFill>
                  <a:schemeClr val="tx1">
                    <a:tint val="75000"/>
                  </a:schemeClr>
                </a:solidFill>
                <a:latin typeface="+mn-lt"/>
                <a:ea typeface="+mn-ea"/>
                <a:cs typeface="+mn-cs"/>
              </a:rPr>
              <a:pPr defTabSz="548640">
                <a:spcAft>
                  <a:spcPts val="600"/>
                </a:spcAft>
              </a:pPr>
              <a:t>5</a:t>
            </a:fld>
            <a:endParaRPr lang="en-US"/>
          </a:p>
        </p:txBody>
      </p:sp>
      <p:sp>
        <p:nvSpPr>
          <p:cNvPr id="3" name="Content Placeholder 2">
            <a:extLst>
              <a:ext uri="{FF2B5EF4-FFF2-40B4-BE49-F238E27FC236}">
                <a16:creationId xmlns:a16="http://schemas.microsoft.com/office/drawing/2014/main" id="{9235D834-90F3-4F86-88AE-C5708CD2A48E}"/>
              </a:ext>
            </a:extLst>
          </p:cNvPr>
          <p:cNvSpPr>
            <a:spLocks noGrp="1"/>
          </p:cNvSpPr>
          <p:nvPr>
            <p:ph sz="quarter" idx="4294967295"/>
          </p:nvPr>
        </p:nvSpPr>
        <p:spPr>
          <a:xfrm>
            <a:off x="4898967" y="2428730"/>
            <a:ext cx="6295120" cy="2005440"/>
          </a:xfrm>
        </p:spPr>
        <p:txBody>
          <a:bodyPr/>
          <a:lstStyle/>
          <a:p>
            <a:pPr marL="0" indent="0" defTabSz="548640">
              <a:spcBef>
                <a:spcPts val="600"/>
              </a:spcBef>
              <a:buNone/>
            </a:pPr>
            <a:endParaRPr lang="en-US" sz="1680" kern="1200">
              <a:solidFill>
                <a:schemeClr val="tx1"/>
              </a:solidFill>
              <a:latin typeface="+mn-lt"/>
              <a:ea typeface="+mn-ea"/>
              <a:cs typeface="+mn-cs"/>
            </a:endParaRPr>
          </a:p>
          <a:p>
            <a:pPr marL="0" indent="0" defTabSz="548640">
              <a:spcBef>
                <a:spcPts val="600"/>
              </a:spcBef>
              <a:buNone/>
            </a:pPr>
            <a:endParaRPr lang="en-US" sz="1680" kern="1200">
              <a:solidFill>
                <a:schemeClr val="tx1"/>
              </a:solidFill>
              <a:latin typeface="+mn-lt"/>
              <a:ea typeface="+mn-ea"/>
              <a:cs typeface="+mn-cs"/>
            </a:endParaRPr>
          </a:p>
          <a:p>
            <a:pPr marL="0" indent="0">
              <a:buNone/>
            </a:pPr>
            <a:endParaRPr lang="en-US" dirty="0"/>
          </a:p>
        </p:txBody>
      </p:sp>
      <p:sp>
        <p:nvSpPr>
          <p:cNvPr id="9" name="Rectangle 8">
            <a:extLst>
              <a:ext uri="{FF2B5EF4-FFF2-40B4-BE49-F238E27FC236}">
                <a16:creationId xmlns:a16="http://schemas.microsoft.com/office/drawing/2014/main" id="{D6BE0407-22F9-4F29-8EC1-244D23AEB8D0}"/>
              </a:ext>
            </a:extLst>
          </p:cNvPr>
          <p:cNvSpPr/>
          <p:nvPr/>
        </p:nvSpPr>
        <p:spPr>
          <a:xfrm>
            <a:off x="4975668" y="728260"/>
            <a:ext cx="6696336" cy="5401479"/>
          </a:xfrm>
          <a:prstGeom prst="rect">
            <a:avLst/>
          </a:prstGeom>
        </p:spPr>
        <p:txBody>
          <a:bodyPr wrap="square">
            <a:spAutoFit/>
          </a:bodyPr>
          <a:lstStyle/>
          <a:p>
            <a:pPr defTabSz="548640">
              <a:spcAft>
                <a:spcPts val="600"/>
              </a:spcAft>
            </a:pPr>
            <a:r>
              <a:rPr lang="en-US" sz="1400" b="1" kern="1200" dirty="0">
                <a:solidFill>
                  <a:schemeClr val="accent2">
                    <a:lumMod val="75000"/>
                  </a:schemeClr>
                </a:solidFill>
                <a:latin typeface="+mn-lt"/>
                <a:ea typeface="+mn-ea"/>
                <a:cs typeface="+mn-cs"/>
              </a:rPr>
              <a:t>PUBLICLY TRADED LEVEL:</a:t>
            </a:r>
          </a:p>
          <a:p>
            <a:pPr defTabSz="548640">
              <a:spcAft>
                <a:spcPts val="600"/>
              </a:spcAft>
            </a:pPr>
            <a:r>
              <a:rPr lang="en-US" sz="1400" b="1" kern="1200" dirty="0">
                <a:solidFill>
                  <a:schemeClr val="tx2">
                    <a:lumMod val="75000"/>
                  </a:schemeClr>
                </a:solidFill>
                <a:latin typeface="+mn-lt"/>
                <a:ea typeface="+mn-ea"/>
                <a:cs typeface="+mn-cs"/>
              </a:rPr>
              <a:t>Energy and Environmental Services, Inc. a Colorado corporation which is a publicly traded entity and the parent company</a:t>
            </a:r>
          </a:p>
          <a:p>
            <a:pPr defTabSz="548640">
              <a:spcAft>
                <a:spcPts val="600"/>
              </a:spcAft>
            </a:pPr>
            <a:endParaRPr lang="en-US" sz="1400" b="1" kern="1200" dirty="0">
              <a:solidFill>
                <a:schemeClr val="tx1"/>
              </a:solidFill>
              <a:latin typeface="+mn-lt"/>
              <a:ea typeface="+mn-ea"/>
              <a:cs typeface="+mn-cs"/>
            </a:endParaRPr>
          </a:p>
          <a:p>
            <a:pPr defTabSz="548640">
              <a:spcAft>
                <a:spcPts val="600"/>
              </a:spcAft>
            </a:pPr>
            <a:r>
              <a:rPr lang="en-US" sz="1400" b="1" kern="1200" dirty="0">
                <a:solidFill>
                  <a:schemeClr val="accent2">
                    <a:lumMod val="75000"/>
                  </a:schemeClr>
                </a:solidFill>
                <a:latin typeface="+mn-lt"/>
                <a:ea typeface="+mn-ea"/>
                <a:cs typeface="+mn-cs"/>
              </a:rPr>
              <a:t>OPERATIONAL LEVEL:</a:t>
            </a:r>
          </a:p>
          <a:p>
            <a:pPr defTabSz="548640">
              <a:spcAft>
                <a:spcPts val="600"/>
              </a:spcAft>
            </a:pPr>
            <a:r>
              <a:rPr lang="en-US" sz="1400" b="1" kern="1200" dirty="0">
                <a:solidFill>
                  <a:schemeClr val="tx2">
                    <a:lumMod val="75000"/>
                  </a:schemeClr>
                </a:solidFill>
                <a:latin typeface="+mn-lt"/>
                <a:ea typeface="+mn-ea"/>
                <a:cs typeface="+mn-cs"/>
              </a:rPr>
              <a:t>ENDURO-Tech Energy Services, Inc., an Oklahoma Corporation.  (Name changed April 7, 2020)</a:t>
            </a:r>
          </a:p>
          <a:p>
            <a:pPr defTabSz="548640">
              <a:spcAft>
                <a:spcPts val="600"/>
              </a:spcAft>
            </a:pPr>
            <a:r>
              <a:rPr lang="en-US" sz="1400" b="1" kern="1200" dirty="0">
                <a:solidFill>
                  <a:schemeClr val="tx2">
                    <a:lumMod val="75000"/>
                  </a:schemeClr>
                </a:solidFill>
                <a:latin typeface="+mn-lt"/>
                <a:ea typeface="+mn-ea"/>
                <a:cs typeface="+mn-cs"/>
              </a:rPr>
              <a:t>Patriot Chemicals &amp; Services, LLC, an Oklahoma limited liability company.  </a:t>
            </a:r>
          </a:p>
          <a:p>
            <a:pPr defTabSz="548640">
              <a:spcAft>
                <a:spcPts val="600"/>
              </a:spcAft>
            </a:pPr>
            <a:r>
              <a:rPr lang="en-US" sz="1400" b="1" kern="1200" dirty="0">
                <a:solidFill>
                  <a:schemeClr val="tx2">
                    <a:lumMod val="75000"/>
                  </a:schemeClr>
                </a:solidFill>
                <a:latin typeface="+mn-lt"/>
                <a:ea typeface="+mn-ea"/>
                <a:cs typeface="+mn-cs"/>
              </a:rPr>
              <a:t>Both wholly owned subsidiaries of the parent company</a:t>
            </a:r>
          </a:p>
          <a:p>
            <a:pPr defTabSz="548640">
              <a:spcAft>
                <a:spcPts val="600"/>
              </a:spcAft>
            </a:pPr>
            <a:endParaRPr lang="en-US" sz="1400" b="1" kern="1200" dirty="0">
              <a:solidFill>
                <a:schemeClr val="tx1"/>
              </a:solidFill>
              <a:latin typeface="+mn-lt"/>
              <a:ea typeface="+mn-ea"/>
              <a:cs typeface="+mn-cs"/>
            </a:endParaRPr>
          </a:p>
          <a:p>
            <a:pPr defTabSz="548640">
              <a:spcAft>
                <a:spcPts val="600"/>
              </a:spcAft>
            </a:pPr>
            <a:r>
              <a:rPr lang="en-US" sz="1400" b="1" kern="1200" dirty="0">
                <a:solidFill>
                  <a:schemeClr val="accent2">
                    <a:lumMod val="75000"/>
                  </a:schemeClr>
                </a:solidFill>
                <a:latin typeface="+mn-lt"/>
                <a:ea typeface="+mn-ea"/>
                <a:cs typeface="+mn-cs"/>
              </a:rPr>
              <a:t>SUBSIDIARY LEVEL:</a:t>
            </a:r>
          </a:p>
          <a:p>
            <a:pPr defTabSz="548640">
              <a:spcAft>
                <a:spcPts val="600"/>
              </a:spcAft>
            </a:pPr>
            <a:r>
              <a:rPr lang="en-US" sz="1400" b="1" kern="1200" dirty="0">
                <a:solidFill>
                  <a:schemeClr val="tx1">
                    <a:lumMod val="75000"/>
                    <a:lumOff val="25000"/>
                  </a:schemeClr>
                </a:solidFill>
                <a:latin typeface="+mn-lt"/>
                <a:ea typeface="+mn-ea"/>
                <a:cs typeface="+mn-cs"/>
              </a:rPr>
              <a:t>Enduro-Bond Manufacturing Company, LLC, an Oklahoma limited liability company</a:t>
            </a:r>
          </a:p>
          <a:p>
            <a:pPr defTabSz="548640">
              <a:spcAft>
                <a:spcPts val="600"/>
              </a:spcAft>
            </a:pPr>
            <a:r>
              <a:rPr lang="en-US" sz="1400" b="1" kern="1200" dirty="0" err="1">
                <a:solidFill>
                  <a:schemeClr val="tx1">
                    <a:lumMod val="75000"/>
                    <a:lumOff val="25000"/>
                  </a:schemeClr>
                </a:solidFill>
                <a:latin typeface="+mn-lt"/>
                <a:ea typeface="+mn-ea"/>
                <a:cs typeface="+mn-cs"/>
              </a:rPr>
              <a:t>Ecozyme</a:t>
            </a:r>
            <a:r>
              <a:rPr lang="en-US" sz="1400" b="1" kern="1200" dirty="0">
                <a:solidFill>
                  <a:schemeClr val="tx1">
                    <a:lumMod val="75000"/>
                    <a:lumOff val="25000"/>
                  </a:schemeClr>
                </a:solidFill>
                <a:latin typeface="+mn-lt"/>
                <a:ea typeface="+mn-ea"/>
                <a:cs typeface="+mn-cs"/>
              </a:rPr>
              <a:t> System Technologies, LLC, an Oklahoma limited liability company</a:t>
            </a:r>
          </a:p>
          <a:p>
            <a:pPr defTabSz="548640">
              <a:spcAft>
                <a:spcPts val="600"/>
              </a:spcAft>
            </a:pPr>
            <a:r>
              <a:rPr lang="en-US" sz="1400" b="1" kern="1200" dirty="0">
                <a:solidFill>
                  <a:schemeClr val="tx2">
                    <a:lumMod val="75000"/>
                  </a:schemeClr>
                </a:solidFill>
                <a:latin typeface="+mn-lt"/>
                <a:ea typeface="+mn-ea"/>
                <a:cs typeface="+mn-cs"/>
              </a:rPr>
              <a:t>Both wholly owned subsidiaries of Enduro-Tech Energy Services</a:t>
            </a:r>
          </a:p>
          <a:p>
            <a:pPr defTabSz="548640">
              <a:spcAft>
                <a:spcPts val="600"/>
              </a:spcAft>
            </a:pPr>
            <a:endParaRPr lang="en-US" sz="1400" b="1" kern="1200" dirty="0">
              <a:solidFill>
                <a:schemeClr val="tx1">
                  <a:lumMod val="75000"/>
                  <a:lumOff val="25000"/>
                </a:schemeClr>
              </a:solidFill>
              <a:latin typeface="+mn-lt"/>
              <a:ea typeface="+mn-ea"/>
              <a:cs typeface="+mn-cs"/>
            </a:endParaRPr>
          </a:p>
          <a:p>
            <a:pPr defTabSz="548640">
              <a:spcAft>
                <a:spcPts val="600"/>
              </a:spcAft>
            </a:pPr>
            <a:r>
              <a:rPr lang="en-US" sz="1400" b="1" kern="1200" dirty="0">
                <a:solidFill>
                  <a:schemeClr val="accent2">
                    <a:lumMod val="75000"/>
                  </a:schemeClr>
                </a:solidFill>
                <a:latin typeface="+mn-lt"/>
                <a:ea typeface="+mn-ea"/>
                <a:cs typeface="+mn-cs"/>
              </a:rPr>
              <a:t>JOINT VENTURE LEVEL:</a:t>
            </a:r>
          </a:p>
          <a:p>
            <a:pPr defTabSz="548640">
              <a:spcAft>
                <a:spcPts val="600"/>
              </a:spcAft>
            </a:pPr>
            <a:r>
              <a:rPr lang="en-US" sz="1400" b="1" kern="1200" dirty="0">
                <a:solidFill>
                  <a:schemeClr val="tx2">
                    <a:lumMod val="75000"/>
                  </a:schemeClr>
                </a:solidFill>
                <a:latin typeface="+mn-lt"/>
                <a:ea typeface="+mn-ea"/>
                <a:cs typeface="+mn-cs"/>
              </a:rPr>
              <a:t>Vortex Oilfield Products, LLC, an Oklahoma limited liability company, 50% owned by Energy &amp; Environmental Services, Inc.</a:t>
            </a:r>
          </a:p>
          <a:p>
            <a:pPr>
              <a:spcAft>
                <a:spcPts val="600"/>
              </a:spcAft>
            </a:pPr>
            <a:endParaRPr lang="en-US" u="sng" dirty="0">
              <a:solidFill>
                <a:schemeClr val="tx1">
                  <a:lumMod val="75000"/>
                  <a:lumOff val="25000"/>
                </a:schemeClr>
              </a:solidFill>
            </a:endParaRPr>
          </a:p>
        </p:txBody>
      </p:sp>
    </p:spTree>
    <p:extLst>
      <p:ext uri="{BB962C8B-B14F-4D97-AF65-F5344CB8AC3E}">
        <p14:creationId xmlns:p14="http://schemas.microsoft.com/office/powerpoint/2010/main" val="3626808141"/>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81C3EA5-04FE-4562-8CFB-651C54A56663}"/>
              </a:ext>
            </a:extLst>
          </p:cNvPr>
          <p:cNvSpPr>
            <a:spLocks noGrp="1"/>
          </p:cNvSpPr>
          <p:nvPr>
            <p:ph type="title" idx="4294967295"/>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OUR RECENT SUCCESS</a:t>
            </a:r>
          </a:p>
        </p:txBody>
      </p:sp>
      <p:sp>
        <p:nvSpPr>
          <p:cNvPr id="4" name="Slide Number Placeholder 3"/>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D57F1E4F-1CFF-5643-939E-217C01CDF565}" type="slidenum">
              <a:rPr lang="en-US" sz="1100">
                <a:solidFill>
                  <a:schemeClr val="tx1">
                    <a:lumMod val="50000"/>
                    <a:lumOff val="50000"/>
                  </a:schemeClr>
                </a:solidFill>
              </a:rPr>
              <a:pPr>
                <a:spcAft>
                  <a:spcPts val="600"/>
                </a:spcAft>
              </a:pPr>
              <a:t>6</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6981EFA2-EB2A-4534-A2AB-FA19EE940530}"/>
              </a:ext>
            </a:extLst>
          </p:cNvPr>
          <p:cNvGraphicFramePr>
            <a:graphicFrameLocks noGrp="1"/>
          </p:cNvGraphicFramePr>
          <p:nvPr>
            <p:ph sz="quarter" idx="4294967295"/>
            <p:extLst>
              <p:ext uri="{D42A27DB-BD31-4B8C-83A1-F6EECF244321}">
                <p14:modId xmlns:p14="http://schemas.microsoft.com/office/powerpoint/2010/main" val="3793597839"/>
              </p:ext>
            </p:extLst>
          </p:nvPr>
        </p:nvGraphicFramePr>
        <p:xfrm>
          <a:off x="5394325"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716602"/>
      </p:ext>
    </p:extLst>
  </p:cSld>
  <p:clrMapOvr>
    <a:masterClrMapping/>
  </p:clrMapOvr>
  <mc:AlternateContent xmlns:mc="http://schemas.openxmlformats.org/markup-compatibility/2006" xmlns:p14="http://schemas.microsoft.com/office/powerpoint/2010/main">
    <mc:Choice Requires="p14">
      <p:transition p14:dur="100">
        <p:push dir="r"/>
      </p:transition>
    </mc:Choice>
    <mc:Fallback xmlns="">
      <p:transition advClick="0" advTm="10000">
        <p:push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17FF-20ED-4DCE-AF75-F1F12BF79594}"/>
              </a:ext>
            </a:extLst>
          </p:cNvPr>
          <p:cNvSpPr>
            <a:spLocks noGrp="1"/>
          </p:cNvSpPr>
          <p:nvPr>
            <p:ph type="title"/>
          </p:nvPr>
        </p:nvSpPr>
        <p:spPr/>
        <p:txBody>
          <a:bodyPr>
            <a:normAutofit/>
          </a:bodyPr>
          <a:lstStyle/>
          <a:p>
            <a:r>
              <a:rPr lang="en-US"/>
              <a:t>2023 Energy &amp; Environmental Services INC. STRATEGY</a:t>
            </a:r>
            <a:endParaRPr lang="en-US" dirty="0"/>
          </a:p>
        </p:txBody>
      </p:sp>
      <p:graphicFrame>
        <p:nvGraphicFramePr>
          <p:cNvPr id="28" name="Content Placeholder 2">
            <a:extLst>
              <a:ext uri="{FF2B5EF4-FFF2-40B4-BE49-F238E27FC236}">
                <a16:creationId xmlns:a16="http://schemas.microsoft.com/office/drawing/2014/main" id="{52DF5631-738A-CFFC-2FF3-A61A7DAFE90F}"/>
              </a:ext>
            </a:extLst>
          </p:cNvPr>
          <p:cNvGraphicFramePr>
            <a:graphicFrameLocks noGrp="1"/>
          </p:cNvGraphicFramePr>
          <p:nvPr>
            <p:ph sz="quarter" idx="13"/>
            <p:extLst>
              <p:ext uri="{D42A27DB-BD31-4B8C-83A1-F6EECF244321}">
                <p14:modId xmlns:p14="http://schemas.microsoft.com/office/powerpoint/2010/main" val="2948414013"/>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7</a:t>
            </a:fld>
            <a:endParaRPr lang="en-US" dirty="0"/>
          </a:p>
        </p:txBody>
      </p:sp>
      <p:pic>
        <p:nvPicPr>
          <p:cNvPr id="4" name="Picture 3">
            <a:extLst>
              <a:ext uri="{FF2B5EF4-FFF2-40B4-BE49-F238E27FC236}">
                <a16:creationId xmlns:a16="http://schemas.microsoft.com/office/drawing/2014/main" id="{612AE804-A238-420E-AB47-F268DFD87F3A}"/>
              </a:ext>
            </a:extLst>
          </p:cNvPr>
          <p:cNvPicPr>
            <a:picLocks noChangeAspect="1"/>
          </p:cNvPicPr>
          <p:nvPr/>
        </p:nvPicPr>
        <p:blipFill rotWithShape="1">
          <a:blip r:embed="rId7"/>
          <a:srcRect l="21015" r="18879" b="-1"/>
          <a:stretch/>
        </p:blipFill>
        <p:spPr>
          <a:xfrm>
            <a:off x="8020570" y="1916318"/>
            <a:ext cx="3135109" cy="3471012"/>
          </a:xfrm>
          <a:prstGeom prst="rect">
            <a:avLst/>
          </a:prstGeom>
        </p:spPr>
      </p:pic>
    </p:spTree>
    <p:extLst>
      <p:ext uri="{BB962C8B-B14F-4D97-AF65-F5344CB8AC3E}">
        <p14:creationId xmlns:p14="http://schemas.microsoft.com/office/powerpoint/2010/main" val="2608511397"/>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4">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67E10-1556-487F-B5EA-4D8724E26321}"/>
              </a:ext>
            </a:extLst>
          </p:cNvPr>
          <p:cNvSpPr>
            <a:spLocks noGrp="1"/>
          </p:cNvSpPr>
          <p:nvPr>
            <p:ph type="title"/>
          </p:nvPr>
        </p:nvSpPr>
        <p:spPr>
          <a:xfrm>
            <a:off x="1136398" y="457201"/>
            <a:ext cx="10117810" cy="1150470"/>
          </a:xfrm>
        </p:spPr>
        <p:txBody>
          <a:bodyPr anchor="b">
            <a:normAutofit/>
          </a:bodyPr>
          <a:lstStyle/>
          <a:p>
            <a:r>
              <a:rPr lang="en-US" sz="3700">
                <a:effectLst>
                  <a:outerShdw blurRad="38100" dist="38100" dir="2700000" algn="tl">
                    <a:srgbClr val="000000">
                      <a:alpha val="43137"/>
                    </a:srgbClr>
                  </a:outerShdw>
                </a:effectLst>
              </a:rPr>
              <a:t>GENERAL OVERVIEW</a:t>
            </a:r>
            <a:br>
              <a:rPr lang="en-US" sz="3700">
                <a:effectLst>
                  <a:outerShdw blurRad="38100" dist="38100" dir="2700000" algn="tl">
                    <a:srgbClr val="000000">
                      <a:alpha val="43137"/>
                    </a:srgbClr>
                  </a:outerShdw>
                </a:effectLst>
              </a:rPr>
            </a:br>
            <a:r>
              <a:rPr lang="en-US" sz="3700">
                <a:effectLst>
                  <a:outerShdw blurRad="38100" dist="38100" dir="2700000" algn="tl">
                    <a:srgbClr val="000000">
                      <a:alpha val="43137"/>
                    </a:srgbClr>
                  </a:outerShdw>
                </a:effectLst>
              </a:rPr>
              <a:t>EES BUSINESS SEGMENTS</a:t>
            </a:r>
          </a:p>
        </p:txBody>
      </p:sp>
      <p:sp>
        <p:nvSpPr>
          <p:cNvPr id="3" name="Content Placeholder 2">
            <a:extLst>
              <a:ext uri="{FF2B5EF4-FFF2-40B4-BE49-F238E27FC236}">
                <a16:creationId xmlns:a16="http://schemas.microsoft.com/office/drawing/2014/main" id="{9235D834-90F3-4F86-88AE-C5708CD2A48E}"/>
              </a:ext>
            </a:extLst>
          </p:cNvPr>
          <p:cNvSpPr>
            <a:spLocks noGrp="1"/>
          </p:cNvSpPr>
          <p:nvPr>
            <p:ph sz="quarter" idx="13"/>
          </p:nvPr>
        </p:nvSpPr>
        <p:spPr>
          <a:xfrm>
            <a:off x="1150286" y="1980775"/>
            <a:ext cx="6001836" cy="3632824"/>
          </a:xfrm>
        </p:spPr>
        <p:txBody>
          <a:bodyPr anchor="t">
            <a:normAutofit/>
          </a:bodyPr>
          <a:lstStyle/>
          <a:p>
            <a:r>
              <a:rPr lang="en-US" sz="2000" dirty="0">
                <a:latin typeface="Arial" panose="020B0604020202020204" pitchFamily="34" charset="0"/>
                <a:cs typeface="Arial" panose="020B0604020202020204" pitchFamily="34" charset="0"/>
              </a:rPr>
              <a:t>Chemical Manufacturing &amp; Toll Blending</a:t>
            </a:r>
          </a:p>
          <a:p>
            <a:r>
              <a:rPr lang="en-US" sz="2000" dirty="0">
                <a:latin typeface="Arial" panose="020B0604020202020204" pitchFamily="34" charset="0"/>
                <a:cs typeface="Arial" panose="020B0604020202020204" pitchFamily="34" charset="0"/>
              </a:rPr>
              <a:t>Oilfield Chemicals &amp; Services	</a:t>
            </a:r>
          </a:p>
          <a:p>
            <a:r>
              <a:rPr lang="en-US" sz="2000" dirty="0">
                <a:latin typeface="Arial" panose="020B0604020202020204" pitchFamily="34" charset="0"/>
                <a:cs typeface="Arial" panose="020B0604020202020204" pitchFamily="34" charset="0"/>
              </a:rPr>
              <a:t>Protective Coatings</a:t>
            </a:r>
          </a:p>
          <a:p>
            <a:r>
              <a:rPr lang="en-US" sz="2000" dirty="0">
                <a:latin typeface="Arial" panose="020B0604020202020204" pitchFamily="34" charset="0"/>
                <a:cs typeface="Arial" panose="020B0604020202020204" pitchFamily="34" charset="0"/>
              </a:rPr>
              <a:t>Ag (microbes/enzymes) Farm &amp; Ranch Products</a:t>
            </a:r>
          </a:p>
          <a:p>
            <a:r>
              <a:rPr lang="en-US" sz="2000" dirty="0">
                <a:latin typeface="Arial" panose="020B0604020202020204" pitchFamily="34" charset="0"/>
                <a:cs typeface="Arial" panose="020B0604020202020204" pitchFamily="34" charset="0"/>
              </a:rPr>
              <a:t>Equipment Manufacturing Vortex Joint Venture	</a:t>
            </a:r>
          </a:p>
          <a:p>
            <a:pPr marL="0" indent="0">
              <a:buNone/>
            </a:pPr>
            <a:r>
              <a:rPr lang="en-US" sz="2000" dirty="0">
                <a:latin typeface="Arial" panose="020B0604020202020204" pitchFamily="34" charset="0"/>
                <a:cs typeface="Arial" panose="020B0604020202020204" pitchFamily="34" charset="0"/>
              </a:rPr>
              <a:t> </a:t>
            </a:r>
          </a:p>
          <a:p>
            <a:pPr marL="0" indent="0">
              <a:buNone/>
            </a:pPr>
            <a:endParaRPr lang="en-US" sz="2000" dirty="0"/>
          </a:p>
          <a:p>
            <a:pPr marL="0" indent="0">
              <a:buNone/>
            </a:pPr>
            <a:endParaRPr lang="en-US" sz="2000" dirty="0"/>
          </a:p>
        </p:txBody>
      </p:sp>
      <p:pic>
        <p:nvPicPr>
          <p:cNvPr id="10" name="Picture 9">
            <a:extLst>
              <a:ext uri="{FF2B5EF4-FFF2-40B4-BE49-F238E27FC236}">
                <a16:creationId xmlns:a16="http://schemas.microsoft.com/office/drawing/2014/main" id="{1A886F55-3D1D-4BDE-A13F-E5ECDFF5A4AF}"/>
              </a:ext>
            </a:extLst>
          </p:cNvPr>
          <p:cNvPicPr>
            <a:picLocks noChangeAspect="1"/>
          </p:cNvPicPr>
          <p:nvPr/>
        </p:nvPicPr>
        <p:blipFill rotWithShape="1">
          <a:blip r:embed="rId2"/>
          <a:srcRect l="16352" r="16828" b="-2"/>
          <a:stretch/>
        </p:blipFill>
        <p:spPr>
          <a:xfrm>
            <a:off x="7646838" y="1980775"/>
            <a:ext cx="3748858" cy="3632824"/>
          </a:xfrm>
          <a:prstGeom prst="rect">
            <a:avLst/>
          </a:prstGeom>
        </p:spPr>
      </p:pic>
      <p:sp>
        <p:nvSpPr>
          <p:cNvPr id="33" name="Rectangle 16">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8">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704320" y="6459378"/>
            <a:ext cx="448056" cy="365125"/>
          </a:xfrm>
        </p:spPr>
        <p:txBody>
          <a:bodyPr>
            <a:normAutofit/>
          </a:bodyPr>
          <a:lstStyle/>
          <a:p>
            <a:pPr>
              <a:spcAft>
                <a:spcPts val="600"/>
              </a:spcAft>
            </a:pPr>
            <a:fld id="{D57F1E4F-1CFF-5643-939E-217C01CDF565}" type="slidenum">
              <a:rPr lang="en-US" sz="1100">
                <a:solidFill>
                  <a:srgbClr val="FFFFFF"/>
                </a:solidFill>
              </a:rPr>
              <a:pPr>
                <a:spcAft>
                  <a:spcPts val="600"/>
                </a:spcAft>
              </a:pPr>
              <a:t>8</a:t>
            </a:fld>
            <a:endParaRPr lang="en-US" sz="1100">
              <a:solidFill>
                <a:srgbClr val="FFFFFF"/>
              </a:solidFill>
            </a:endParaRPr>
          </a:p>
        </p:txBody>
      </p:sp>
    </p:spTree>
    <p:extLst>
      <p:ext uri="{BB962C8B-B14F-4D97-AF65-F5344CB8AC3E}">
        <p14:creationId xmlns:p14="http://schemas.microsoft.com/office/powerpoint/2010/main" val="1442313550"/>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C7AB05-19D2-4FCD-8019-B11EC6435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6" name="Rectangle 15">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6E674-0E60-437C-9218-87DE7C5960A9}"/>
              </a:ext>
            </a:extLst>
          </p:cNvPr>
          <p:cNvSpPr>
            <a:spLocks noGrp="1"/>
          </p:cNvSpPr>
          <p:nvPr>
            <p:ph type="title"/>
          </p:nvPr>
        </p:nvSpPr>
        <p:spPr>
          <a:xfrm>
            <a:off x="5867475" y="847827"/>
            <a:ext cx="5408813" cy="1169585"/>
          </a:xfrm>
        </p:spPr>
        <p:txBody>
          <a:bodyPr anchor="b">
            <a:normAutofit/>
          </a:bodyPr>
          <a:lstStyle/>
          <a:p>
            <a:r>
              <a:rPr lang="en-US" sz="2500">
                <a:effectLst>
                  <a:outerShdw blurRad="38100" dist="38100" dir="2700000" algn="tl">
                    <a:srgbClr val="000000">
                      <a:alpha val="43137"/>
                    </a:srgbClr>
                  </a:outerShdw>
                </a:effectLst>
              </a:rPr>
              <a:t>CHEMICAL MANUFACTURING SEGMENT</a:t>
            </a:r>
            <a:br>
              <a:rPr lang="en-US" sz="2500"/>
            </a:br>
            <a:r>
              <a:rPr lang="en-US" sz="2500"/>
              <a:t> </a:t>
            </a:r>
            <a:endParaRPr lang="en-US" sz="2500">
              <a:latin typeface="Arial" panose="020B0604020202020204" pitchFamily="34" charset="0"/>
              <a:cs typeface="Arial" panose="020B0604020202020204" pitchFamily="34" charset="0"/>
            </a:endParaRPr>
          </a:p>
        </p:txBody>
      </p:sp>
      <p:pic>
        <p:nvPicPr>
          <p:cNvPr id="8" name="Picture 7" descr="A picture containing clock, sign&#10;&#10;Description automatically generated">
            <a:extLst>
              <a:ext uri="{FF2B5EF4-FFF2-40B4-BE49-F238E27FC236}">
                <a16:creationId xmlns:a16="http://schemas.microsoft.com/office/drawing/2014/main" id="{41BFAF0D-291B-4BB4-A406-B02E92239B56}"/>
              </a:ext>
            </a:extLst>
          </p:cNvPr>
          <p:cNvPicPr>
            <a:picLocks noChangeAspect="1"/>
          </p:cNvPicPr>
          <p:nvPr/>
        </p:nvPicPr>
        <p:blipFill rotWithShape="1">
          <a:blip r:embed="rId2"/>
          <a:srcRect l="11517" r="13066" b="2"/>
          <a:stretch/>
        </p:blipFill>
        <p:spPr>
          <a:xfrm>
            <a:off x="914401" y="774285"/>
            <a:ext cx="2112264" cy="2002536"/>
          </a:xfrm>
          <a:prstGeom prst="rect">
            <a:avLst/>
          </a:prstGeom>
        </p:spPr>
      </p:pic>
      <p:pic>
        <p:nvPicPr>
          <p:cNvPr id="6" name="Picture 5">
            <a:extLst>
              <a:ext uri="{FF2B5EF4-FFF2-40B4-BE49-F238E27FC236}">
                <a16:creationId xmlns:a16="http://schemas.microsoft.com/office/drawing/2014/main" id="{F2E444C1-0AEA-49F4-ABB7-DA5B62680575}"/>
              </a:ext>
            </a:extLst>
          </p:cNvPr>
          <p:cNvPicPr>
            <a:picLocks noChangeAspect="1"/>
          </p:cNvPicPr>
          <p:nvPr/>
        </p:nvPicPr>
        <p:blipFill rotWithShape="1">
          <a:blip r:embed="rId3"/>
          <a:srcRect t="175" r="2" b="5258"/>
          <a:stretch/>
        </p:blipFill>
        <p:spPr>
          <a:xfrm>
            <a:off x="3191257" y="774286"/>
            <a:ext cx="2112264" cy="2002536"/>
          </a:xfrm>
          <a:prstGeom prst="rect">
            <a:avLst/>
          </a:prstGeom>
        </p:spPr>
      </p:pic>
      <p:sp>
        <p:nvSpPr>
          <p:cNvPr id="21" name="Rectangle 2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E5CE9A-7C6C-42A0-AA4D-2BC0A9394316}"/>
              </a:ext>
            </a:extLst>
          </p:cNvPr>
          <p:cNvPicPr>
            <a:picLocks noChangeAspect="1"/>
          </p:cNvPicPr>
          <p:nvPr/>
        </p:nvPicPr>
        <p:blipFill rotWithShape="1">
          <a:blip r:embed="rId4"/>
          <a:srcRect t="2631" r="2" b="2"/>
          <a:stretch/>
        </p:blipFill>
        <p:spPr>
          <a:xfrm>
            <a:off x="914401" y="2951018"/>
            <a:ext cx="4389120" cy="3205229"/>
          </a:xfrm>
          <a:prstGeom prst="rect">
            <a:avLst/>
          </a:prstGeom>
        </p:spPr>
      </p:pic>
      <p:sp>
        <p:nvSpPr>
          <p:cNvPr id="3" name="Content Placeholder 2">
            <a:extLst>
              <a:ext uri="{FF2B5EF4-FFF2-40B4-BE49-F238E27FC236}">
                <a16:creationId xmlns:a16="http://schemas.microsoft.com/office/drawing/2014/main" id="{41926FC6-42C7-4100-A858-0BC26AA884B5}"/>
              </a:ext>
            </a:extLst>
          </p:cNvPr>
          <p:cNvSpPr>
            <a:spLocks noGrp="1"/>
          </p:cNvSpPr>
          <p:nvPr>
            <p:ph sz="quarter" idx="13"/>
          </p:nvPr>
        </p:nvSpPr>
        <p:spPr>
          <a:xfrm>
            <a:off x="5868786" y="2508105"/>
            <a:ext cx="5408813" cy="3632493"/>
          </a:xfrm>
        </p:spPr>
        <p:txBody>
          <a:bodyPr anchor="ctr">
            <a:normAutofit/>
          </a:bodyPr>
          <a:lstStyle/>
          <a:p>
            <a:pPr marL="0" indent="0">
              <a:buNone/>
            </a:pPr>
            <a:r>
              <a:rPr lang="en-US" sz="2000" b="1">
                <a:latin typeface="Arial" panose="020B0604020202020204" pitchFamily="34" charset="0"/>
                <a:cs typeface="Arial" panose="020B0604020202020204" pitchFamily="34" charset="0"/>
              </a:rPr>
              <a:t>Enduro-Tech Oilfield products</a:t>
            </a:r>
          </a:p>
          <a:p>
            <a:pPr marL="0" indent="0">
              <a:buNone/>
            </a:pPr>
            <a:r>
              <a:rPr lang="en-US" sz="2000" b="1">
                <a:latin typeface="Arial" panose="020B0604020202020204" pitchFamily="34" charset="0"/>
                <a:cs typeface="Arial" panose="020B0604020202020204" pitchFamily="34" charset="0"/>
              </a:rPr>
              <a:t>Liquid products</a:t>
            </a:r>
          </a:p>
          <a:p>
            <a:pPr marL="0" indent="0">
              <a:buNone/>
            </a:pPr>
            <a:r>
              <a:rPr lang="en-US" sz="2000" b="1">
                <a:latin typeface="Arial" panose="020B0604020202020204" pitchFamily="34" charset="0"/>
                <a:cs typeface="Arial" panose="020B0604020202020204" pitchFamily="34" charset="0"/>
              </a:rPr>
              <a:t>Solid products</a:t>
            </a:r>
          </a:p>
          <a:p>
            <a:pPr marL="0" indent="0">
              <a:buNone/>
            </a:pPr>
            <a:r>
              <a:rPr lang="en-US" sz="2000" b="1">
                <a:latin typeface="Arial" panose="020B0604020202020204" pitchFamily="34" charset="0"/>
                <a:cs typeface="Arial" panose="020B0604020202020204" pitchFamily="34" charset="0"/>
              </a:rPr>
              <a:t>Encapsulated products</a:t>
            </a:r>
          </a:p>
          <a:p>
            <a:pPr marL="0" indent="0">
              <a:buNone/>
            </a:pPr>
            <a:r>
              <a:rPr lang="en-US" sz="2000" b="1">
                <a:latin typeface="Arial" panose="020B0604020202020204" pitchFamily="34" charset="0"/>
                <a:cs typeface="Arial" panose="020B0604020202020204" pitchFamily="34" charset="0"/>
              </a:rPr>
              <a:t>Pellets</a:t>
            </a:r>
          </a:p>
          <a:p>
            <a:pPr marL="0" indent="0">
              <a:buNone/>
            </a:pPr>
            <a:r>
              <a:rPr lang="en-US" sz="2000" b="1">
                <a:latin typeface="Arial" panose="020B0604020202020204" pitchFamily="34" charset="0"/>
                <a:cs typeface="Arial" panose="020B0604020202020204" pitchFamily="34" charset="0"/>
              </a:rPr>
              <a:t>Water treating products</a:t>
            </a:r>
          </a:p>
          <a:p>
            <a:pPr marL="0" indent="0">
              <a:buNone/>
            </a:pPr>
            <a:r>
              <a:rPr lang="en-US" sz="2000" b="1">
                <a:latin typeface="Arial" panose="020B0604020202020204" pitchFamily="34" charset="0"/>
                <a:cs typeface="Arial" panose="020B0604020202020204" pitchFamily="34" charset="0"/>
              </a:rPr>
              <a:t>Toll Blending operation:  EPA certified facility</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D57F1E4F-1CFF-5643-939E-217C01CDF565}" type="slidenum">
              <a:rPr lang="en-US" smtClean="0"/>
              <a:pPr>
                <a:spcAft>
                  <a:spcPts val="600"/>
                </a:spcAft>
              </a:pPr>
              <a:t>9</a:t>
            </a:fld>
            <a:endParaRPr lang="en-US" dirty="0"/>
          </a:p>
        </p:txBody>
      </p:sp>
    </p:spTree>
    <p:extLst>
      <p:ext uri="{BB962C8B-B14F-4D97-AF65-F5344CB8AC3E}">
        <p14:creationId xmlns:p14="http://schemas.microsoft.com/office/powerpoint/2010/main" val="3126582154"/>
      </p:ext>
    </p:extLst>
  </p:cSld>
  <p:clrMapOvr>
    <a:masterClrMapping/>
  </p:clrMapOvr>
  <mc:AlternateContent xmlns:mc="http://schemas.openxmlformats.org/markup-compatibility/2006" xmlns:p14="http://schemas.microsoft.com/office/powerpoint/2010/main">
    <mc:Choice Requires="p14">
      <p:transition p14:dur="100" advClick="0" advTm="10000">
        <p:push dir="r"/>
      </p:transition>
    </mc:Choice>
    <mc:Fallback xmlns="">
      <p:transition advClick="0" advTm="10000">
        <p:push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8BEBEB8AB14E943B638F37638804871" ma:contentTypeVersion="16" ma:contentTypeDescription="Create a new document." ma:contentTypeScope="" ma:versionID="54873570ed5b3729f7f1f15796a2077a">
  <xsd:schema xmlns:xsd="http://www.w3.org/2001/XMLSchema" xmlns:xs="http://www.w3.org/2001/XMLSchema" xmlns:p="http://schemas.microsoft.com/office/2006/metadata/properties" xmlns:ns2="bbfec14c-74c3-4da5-b7ae-eb84210d3276" xmlns:ns3="9e298296-3f65-4f31-982b-5c79276ac620" targetNamespace="http://schemas.microsoft.com/office/2006/metadata/properties" ma:root="true" ma:fieldsID="605d61a80f1da9caa2c94ed0edcfb61d" ns2:_="" ns3:_="">
    <xsd:import namespace="bbfec14c-74c3-4da5-b7ae-eb84210d3276"/>
    <xsd:import namespace="9e298296-3f65-4f31-982b-5c79276ac62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ec14c-74c3-4da5-b7ae-eb84210d3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a341931-7ec4-42ca-9339-c02aecf13730}" ma:internalName="TaxCatchAll" ma:showField="CatchAllData" ma:web="bbfec14c-74c3-4da5-b7ae-eb84210d32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298296-3f65-4f31-982b-5c79276ac62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f836dbc-f70c-4387-acba-c775eca59f5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bfec14c-74c3-4da5-b7ae-eb84210d3276">RVX3A6NW2SU5-867364117-121159</_dlc_DocId>
    <_dlc_DocIdUrl xmlns="bbfec14c-74c3-4da5-b7ae-eb84210d3276">
      <Url>https://riegerlawgroup.sharepoint.com/sites/RiegerLawGroupDocumentCenter/_layouts/15/DocIdRedir.aspx?ID=RVX3A6NW2SU5-867364117-121159</Url>
      <Description>RVX3A6NW2SU5-867364117-121159</Description>
    </_dlc_DocIdUrl>
    <TaxCatchAll xmlns="bbfec14c-74c3-4da5-b7ae-eb84210d3276" xsi:nil="true"/>
    <lcf76f155ced4ddcb4097134ff3c332f xmlns="9e298296-3f65-4f31-982b-5c79276ac6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D59313-84FC-44CC-BD60-EC484BB318B3}">
  <ds:schemaRefs>
    <ds:schemaRef ds:uri="http://schemas.microsoft.com/sharepoint/v3/contenttype/forms"/>
  </ds:schemaRefs>
</ds:datastoreItem>
</file>

<file path=customXml/itemProps2.xml><?xml version="1.0" encoding="utf-8"?>
<ds:datastoreItem xmlns:ds="http://schemas.openxmlformats.org/officeDocument/2006/customXml" ds:itemID="{FB6D4C9C-C7EF-4621-9F2C-6B160F8025AA}">
  <ds:schemaRefs>
    <ds:schemaRef ds:uri="http://schemas.microsoft.com/sharepoint/events"/>
  </ds:schemaRefs>
</ds:datastoreItem>
</file>

<file path=customXml/itemProps3.xml><?xml version="1.0" encoding="utf-8"?>
<ds:datastoreItem xmlns:ds="http://schemas.openxmlformats.org/officeDocument/2006/customXml" ds:itemID="{79ADB1C8-489C-495F-83E9-D9E318B64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ec14c-74c3-4da5-b7ae-eb84210d3276"/>
    <ds:schemaRef ds:uri="9e298296-3f65-4f31-982b-5c79276ac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7F335A-CCF1-496A-9B1E-4C0162F10C20}">
  <ds:schemaRefs>
    <ds:schemaRef ds:uri="http://schemas.microsoft.com/office/2006/metadata/properties"/>
    <ds:schemaRef ds:uri="http://schemas.microsoft.com/office/infopath/2007/PartnerControls"/>
    <ds:schemaRef ds:uri="bbfec14c-74c3-4da5-b7ae-eb84210d3276"/>
    <ds:schemaRef ds:uri="9e298296-3f65-4f31-982b-5c79276ac620"/>
  </ds:schemaRefs>
</ds:datastoreItem>
</file>

<file path=docProps/app.xml><?xml version="1.0" encoding="utf-8"?>
<Properties xmlns="http://schemas.openxmlformats.org/officeDocument/2006/extended-properties" xmlns:vt="http://schemas.openxmlformats.org/officeDocument/2006/docPropsVTypes">
  <Template/>
  <TotalTime>4771</TotalTime>
  <Words>1523</Words>
  <Application>Microsoft Office PowerPoint</Application>
  <PresentationFormat>Widescreen</PresentationFormat>
  <Paragraphs>173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 Neue Medium</vt:lpstr>
      <vt:lpstr>Wingdings</vt:lpstr>
      <vt:lpstr>Office Theme</vt:lpstr>
      <vt:lpstr>ENERGY &amp; ENVIRONMENTAL SERVICES, INC   JUNE 2023  INVESTOR UPDATE  OTC STOCK SYMBOL:  EESE</vt:lpstr>
      <vt:lpstr>FORWARD LOOKING STATEMENT &amp; RISK FACTORS</vt:lpstr>
      <vt:lpstr>LEON JOYCE     CEO &amp; CHAIRMAN OF THE BOARD  GARY PRESLEY     VICE PRESIDENT &amp; DIRECTOR  BRAD FRUIT     INDEPENDENT DIRECTOR  MARK DAY      INDEPENDENT DIRECTOR  MICHAEL SMITH     INDEPENDENT DIRECTOR  MATTHEW HOFFMAN     INDEPENDENT DIRECTOR</vt:lpstr>
      <vt:lpstr>PowerPoint Presentation</vt:lpstr>
      <vt:lpstr>PowerPoint Presentation</vt:lpstr>
      <vt:lpstr>OUR RECENT SUCCESS</vt:lpstr>
      <vt:lpstr>2023 Energy &amp; Environmental Services INC. STRATEGY</vt:lpstr>
      <vt:lpstr>GENERAL OVERVIEW EES BUSINESS SEGMENTS</vt:lpstr>
      <vt:lpstr>CHEMICAL MANUFACTURING SEGMENT  </vt:lpstr>
      <vt:lpstr>EES 2023 CHEMICAL MANUFACTURING SEGMENT STRATEGY</vt:lpstr>
      <vt:lpstr> </vt:lpstr>
      <vt:lpstr>Oilfield Chemicals &amp; Services Segment</vt:lpstr>
      <vt:lpstr>EES 2023 OILFIELD SEGMENT STRATEGY</vt:lpstr>
      <vt:lpstr>PROTECTIVE COATINGS SEGMENT</vt:lpstr>
      <vt:lpstr>EES 2023 PROTECTIVE COATING STRATEGY</vt:lpstr>
      <vt:lpstr>EST AG PRODUCTS Microbe &amp; Enzyme based Farm &amp; Ranch products   </vt:lpstr>
      <vt:lpstr>EES 2023 AG SEGMENT STRATEGY (MICROBES/ENZYMES) </vt:lpstr>
      <vt:lpstr>  EQUIPMENT MANUFACTURING  VORTEX JOINT VENTURE  </vt:lpstr>
      <vt:lpstr>Vortex Premium coated pump barrel operation     We start with Precision steel pump barrels and coat them with Enduro-Bond protective coating inside and out.    The Vortex pump barrels perform equivalent to brass Chrome or brass Ni-Carb  coated pump barrels.   The Vortex pump barrel sales for ½ the price of a brass chrome or Ni-carb coated barrel.     Vortex provides a product that is lower cost and provides superior service to the oil and gas producer.   </vt:lpstr>
      <vt:lpstr>VORTEX PREMIUM COATED PUMP BARRELS CHANNEL TO THE MARKET</vt:lpstr>
      <vt:lpstr>EES VISION STATEMENT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&amp;            ENVIRONMENTAL SERVICES, INC           June 2020</dc:title>
  <dc:creator>Leon Joyce</dc:creator>
  <cp:lastModifiedBy>Leon Joyce</cp:lastModifiedBy>
  <cp:revision>156</cp:revision>
  <dcterms:created xsi:type="dcterms:W3CDTF">2020-05-26T18:32:10Z</dcterms:created>
  <dcterms:modified xsi:type="dcterms:W3CDTF">2023-06-13T20:13:08Z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0x01010078BEBEB8AB14E943B638F37638804871</vt:lpwstr>
  </property>
  <property fmtid="{D5CDD505-2E9C-101B-9397-08002B2CF9AE}" pid="3" name="_dlc_DocIdItemGuid">
    <vt:lpwstr>1ad3ef8b-e4fd-4b15-8698-7d71ef1b5cc2</vt:lpwstr>
  </property>
</Properties>
</file>